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61" r:id="rId2"/>
    <p:sldId id="257" r:id="rId3"/>
    <p:sldId id="262" r:id="rId4"/>
    <p:sldId id="299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264" r:id="rId23"/>
    <p:sldId id="265" r:id="rId24"/>
    <p:sldId id="274" r:id="rId25"/>
    <p:sldId id="266" r:id="rId26"/>
    <p:sldId id="267" r:id="rId27"/>
    <p:sldId id="268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69" r:id="rId39"/>
    <p:sldId id="286" r:id="rId40"/>
    <p:sldId id="287" r:id="rId41"/>
    <p:sldId id="285" r:id="rId42"/>
    <p:sldId id="288" r:id="rId43"/>
    <p:sldId id="289" r:id="rId44"/>
    <p:sldId id="292" r:id="rId45"/>
    <p:sldId id="270" r:id="rId46"/>
    <p:sldId id="319" r:id="rId47"/>
    <p:sldId id="320" r:id="rId48"/>
    <p:sldId id="300" r:id="rId49"/>
    <p:sldId id="301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271" r:id="rId58"/>
    <p:sldId id="294" r:id="rId59"/>
    <p:sldId id="295" r:id="rId60"/>
    <p:sldId id="296" r:id="rId61"/>
    <p:sldId id="297" r:id="rId62"/>
    <p:sldId id="298" r:id="rId63"/>
    <p:sldId id="272" r:id="rId64"/>
    <p:sldId id="291" r:id="rId65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7C0"/>
    <a:srgbClr val="C600D5"/>
    <a:srgbClr val="FFAFF0"/>
    <a:srgbClr val="FF9900"/>
    <a:srgbClr val="5903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86" d="100"/>
          <a:sy n="86" d="100"/>
        </p:scale>
        <p:origin x="389" y="4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7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6B4B27F-3E0D-4163-9A5F-505B40364ABC}" type="datetime1">
              <a:rPr lang="nl-NL" smtClean="0"/>
              <a:t>24-1-2019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0C897-3047-42ED-8A68-312740A54E76}" type="datetime1">
              <a:rPr lang="nl-NL" smtClean="0"/>
              <a:pPr/>
              <a:t>24-1-2019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3228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6568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44280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61821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24607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7479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4572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54818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999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5000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19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579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20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50645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21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25147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354163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2199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24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93071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12633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26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27573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27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4150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28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57064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29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3142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81961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30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1059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31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38405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32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2653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33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537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34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576028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35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314729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36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76475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37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37351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38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299893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39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5599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1779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40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04023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41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04623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42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92899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43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74626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44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23959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45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77008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46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77008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47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99895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48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85966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49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90701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29446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50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80754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51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75810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52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12379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53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23523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54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55074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55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21196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56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1592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57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134180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58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685023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59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3816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49301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60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86275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61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510792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62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541118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63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58220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64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34336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8893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2977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nl-NL" smtClean="0"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8979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e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Rechte verbindingslijn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Rechte verbindingslijn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e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Rechte verbindingslijn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Rechte verbindingslijn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Rechte verbindingslijn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Rechte verbindingslijn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Rechte verbindingslijn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e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Rechte verbindingslijn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Rechte verbindingslijn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Rechte verbindingslijn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Rechte verbindingslijn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Rechte verbindingslijn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Rechte verbindingslijn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Rechte verbindingslijn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Rechte verbindingslijn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Rechte verbindingslijn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Rechte verbindingslijn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e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Rechte verbindingslijn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e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Rechte verbindingslijn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Rechte verbindingslijn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Rechte verbindingslijn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Rechte verbindingslijn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Rechte verbindingslijn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Rechte verbindingslijn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Rechte verbindingslijn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Rechte verbindingslijn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Rechte verbindingslijn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Rechte verbindingslijn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nl-NL" noProof="0" dirty="0"/>
          </a:p>
        </p:txBody>
      </p:sp>
      <p:cxnSp>
        <p:nvCxnSpPr>
          <p:cNvPr id="58" name="Rechte verbindingslijn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2ACAA7-7EFC-41E9-B589-E5EDA2ABD0D7}" type="datetime1">
              <a:rPr lang="nl-NL" noProof="0" smtClean="0"/>
              <a:t>24-1-2019</a:t>
            </a:fld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B15D37-081D-461D-85B7-1313DAE54EBB}" type="datetime1">
              <a:rPr lang="nl-NL" noProof="0" smtClean="0"/>
              <a:t>24-1-2019</a:t>
            </a:fld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0400DB-2BFD-4B3C-88C2-7018670CAA5A}" type="datetime1">
              <a:rPr lang="nl-NL" noProof="0" smtClean="0"/>
              <a:t>24-1-2019</a:t>
            </a:fld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Rechte verbindingslijn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e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Rechte verbindingslijn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Rechte verbindingslijn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Rechte verbindingslijn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Rechte verbindingslijn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Rechte verbindingslijn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e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Rechte verbindingslijn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Rechte verbindingslijn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Rechte verbindingslijn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Rechte verbindingslijn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Rechte verbindingslijn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Rechte verbindingslijn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Rechte verbindingslijn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Rechte verbindingslijn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Rechte verbindingslijn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Rechte verbindingslijn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e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Rechte verbindingslijn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e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Rechte verbindingslijn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Rechte verbindingslijn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Rechte verbindingslijn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Rechte verbindingslijn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Rechte verbindingslijn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Rechte verbindingslijn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Rechte verbindingslijn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Rechte verbindingslijn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Rechte verbindingslijn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Rechte verbindingslijn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nl-NL" noProof="0"/>
              <a:t>Tekststijl van het model bewerken</a:t>
            </a:r>
          </a:p>
        </p:txBody>
      </p:sp>
      <p:cxnSp>
        <p:nvCxnSpPr>
          <p:cNvPr id="58" name="Rechte verbindingslijn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A4E751-31F9-4996-84CF-5EAFC05E7E71}" type="datetime1">
              <a:rPr lang="nl-NL" noProof="0" smtClean="0"/>
              <a:t>24-1-2019</a:t>
            </a:fld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770B06-6C21-4CB7-8028-9CDDD6E215A2}" type="datetime1">
              <a:rPr lang="nl-NL" noProof="0" smtClean="0"/>
              <a:t>24-1-2019</a:t>
            </a:fld>
            <a:endParaRPr lang="nl-NL" noProof="0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6CD44C-4001-4C01-9E83-7F3A62385684}" type="datetime1">
              <a:rPr lang="nl-NL" noProof="0" smtClean="0"/>
              <a:t>24-1-2019</a:t>
            </a:fld>
            <a:endParaRPr lang="nl-NL" noProof="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e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Rechte verbindingslijn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Rechte verbindingslijn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Rechte verbindingslijn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Rechte verbindingslijn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Rechte verbindingslijn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Rechte verbindingslijn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Rechte verbindingslijn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Rechte verbindingslijn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Rechte verbindingslijn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Rechte verbindingslijn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Rechte verbindingslijn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Rechte verbindingslijn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Rechte verbindingslijn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Rechte verbindingslijn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Rechte verbindingslijn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Rechte verbindingslijn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e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Rechte verbindingslijn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Rechte verbindingslijn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Rechte verbindingslijn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Rechte verbindingslijn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Rechte verbindingslijn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e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Rechte verbindingslijn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Rechte verbindingslijn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Rechte verbindingslijn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Rechte verbindingslijn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Rechte verbindingslijn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Rechte verbindingslijn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Rechte verbindingslijn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Rechte verbindingslijn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Rechte verbindingslijn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Rechte verbindingslijn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e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Rechte verbindingslijn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Rechte verbindingslijn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Rechte verbindingslijn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Rechte verbindingslijn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Rechte verbindingslijn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e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Rechte verbindingslijn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Rechte verbindingslijn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Rechte verbindingslijn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Rechte verbindingslijn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Rechte verbindingslijn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Rechte verbindingslijn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Rechte verbindingslijn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Rechte verbindingslijn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Rechte verbindingslijn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Rechte verbindingslijn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Tijdelijke aanduiding voor voettekst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212" name="Tijdelijke aanduiding voor datum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94EBFF-B374-4CF0-BEB5-61ECE8C2A242}" type="datetime1">
              <a:rPr lang="nl-NL" noProof="0" smtClean="0"/>
              <a:t>24-1-2019</a:t>
            </a:fld>
            <a:endParaRPr lang="nl-NL" noProof="0" dirty="0"/>
          </a:p>
        </p:txBody>
      </p:sp>
      <p:sp>
        <p:nvSpPr>
          <p:cNvPr id="214" name="Tijdelijke aanduiding voor dianummer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Rechte verbindingslijn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echte verbindingslijn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e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Rechte verbindingslijn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Rechte verbindingslijn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Rechte verbindingslijn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Rechte verbindingslijn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Rechte verbindingslijn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e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Rechte verbindingslijn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Rechte verbindingslijn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Rechte verbindingslijn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Rechte verbindingslijn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Rechte verbindingslijn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Rechte verbindingslijn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Rechte verbindingslijn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Rechte verbindingslijn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Rechte verbindingslijn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Rechte verbindingslijn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e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Rechte verbindingslijn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Rechte verbindingslijn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Rechte verbindingslijn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e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Rechte verbindingslijn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Rechte verbindingslijn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Rechte verbindingslijn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hte verbindingslijn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Rechte verbindingslijn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Rechte verbindingslijn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Rechte verbindingslijn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Rechte verbindingslijn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hthoek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nl-NL" noProof="0"/>
              <a:t>Tekststijl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Tekststijl van het model bewerken</a:t>
            </a:r>
          </a:p>
        </p:txBody>
      </p:sp>
      <p:cxnSp>
        <p:nvCxnSpPr>
          <p:cNvPr id="60" name="Rechte verbindingslijn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43B12A8-69E1-4755-A792-48304CBC9888}" type="datetime1">
              <a:rPr lang="nl-NL" noProof="0" smtClean="0"/>
              <a:t>24-1-2019</a:t>
            </a:fld>
            <a:endParaRPr lang="nl-NL" noProof="0" dirty="0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e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Rechte verbindingslijn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e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Rechte verbindingslijn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Rechte verbindingslijn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Rechte verbindingslijn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Rechte verbindingslijn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Rechte verbindingslijn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e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Rechte verbindingslijn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Rechte verbindingslijn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Rechte verbindingslijn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Rechte verbindingslijn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Rechte verbindingslijn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Rechte verbindingslijn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Rechte verbindingslijn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Rechte verbindingslijn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Rechte verbindingslijn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Rechte verbindingslijn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e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Rechte verbindingslijn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Rechte verbindingslijn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e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Rechte verbindingslijn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Rechte verbindingslijn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Rechte verbindingslijn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Rechte verbindingslijn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chte verbindingslijn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Rechte verbindingslijn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Rechte verbindingslijn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Rechte verbindingslijn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Rechte verbindingslijn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hthoek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cxnSp>
        <p:nvCxnSpPr>
          <p:cNvPr id="59" name="Rechte verbindingslijn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afbeelding 2" descr="Een lege tijdelijke aanduiding om een afbeelding toe te voegen. Klik op de tijdelijke aanduiding en selecteer de afbeelding die u wilt toevoegen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e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Rechte verbindingslijn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Rechte verbindingslijn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chte verbindingslijn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Rechte verbindingslijn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Rechte verbindingslijn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Rechte verbindingslijn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Rechte verbindingslijn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Rechte verbindingslijn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e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Rechte verbindingslijn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Rechte verbindingslijn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Rechte verbindingslijn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Rechte verbindingslijn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e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Rechte verbindingslijn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Rechte verbindingslijn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Rechte verbindingslijn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Rechte verbindingslijn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Rechte verbindingslijn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Rechte verbindingslijn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Rechte verbindingslijn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Rechte verbindingslijn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Rechte verbindingslijn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Rechte verbindingslijn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e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Rechte verbindingslijn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Rechte verbindingslijn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Rechte verbindingslijn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Rechte verbindingslijn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Rechte verbindingslijn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e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Rechte verbindingslijn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Rechte verbindingslijn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Rechte verbindingslijn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Rechte verbindingslijn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Rechte verbindingslijn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Rechte verbindingslijn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Rechte verbindingslijn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Rechte verbindingslijn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Rechte verbindingslijn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Rechte verbindingslijn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cxnSp>
        <p:nvCxnSpPr>
          <p:cNvPr id="148" name="Rechte verbindingslijn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91933DC6-4C26-4E72-B363-AC1D3AC70E60}" type="datetime1">
              <a:rPr lang="nl-NL" noProof="0" smtClean="0"/>
              <a:t>24-1-2019</a:t>
            </a:fld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8D756B-A4D2-4338-A525-CE33D77FE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08785" y="172247"/>
            <a:ext cx="11574430" cy="1092101"/>
          </a:xfrm>
        </p:spPr>
        <p:txBody>
          <a:bodyPr rtlCol="0">
            <a:normAutofit/>
          </a:bodyPr>
          <a:lstStyle/>
          <a:p>
            <a:r>
              <a:rPr lang="nl-NL" sz="4000" b="0" dirty="0" err="1">
                <a:latin typeface="Pangram" panose="00000500000000000000" pitchFamily="50" charset="0"/>
              </a:rPr>
              <a:t>Computational</a:t>
            </a:r>
            <a:r>
              <a:rPr lang="nl-NL" sz="4000" b="0" dirty="0">
                <a:latin typeface="Pangram" panose="00000500000000000000" pitchFamily="50" charset="0"/>
              </a:rPr>
              <a:t> Design Studio: Piece of Cake</a:t>
            </a:r>
          </a:p>
        </p:txBody>
      </p:sp>
      <p:sp>
        <p:nvSpPr>
          <p:cNvPr id="5" name="Subtitel 2">
            <a:extLst>
              <a:ext uri="{FF2B5EF4-FFF2-40B4-BE49-F238E27FC236}">
                <a16:creationId xmlns:a16="http://schemas.microsoft.com/office/drawing/2014/main" id="{23FE8814-B7E2-4AD5-A22B-C70668A4B037}"/>
              </a:ext>
            </a:extLst>
          </p:cNvPr>
          <p:cNvSpPr txBox="1">
            <a:spLocks/>
          </p:cNvSpPr>
          <p:nvPr/>
        </p:nvSpPr>
        <p:spPr>
          <a:xfrm>
            <a:off x="308785" y="1415865"/>
            <a:ext cx="960431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latin typeface="Pangram Light" panose="00000400000000000000" pitchFamily="50" charset="0"/>
              </a:rPr>
              <a:t>Design Challenge: Micropolis Rotterdam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5400" y="1510430"/>
            <a:ext cx="9601200" cy="5347570"/>
          </a:xfrm>
        </p:spPr>
        <p:txBody>
          <a:bodyPr rtlCol="0">
            <a:normAutofit/>
          </a:bodyPr>
          <a:lstStyle/>
          <a:p>
            <a:r>
              <a:rPr lang="nl-NL" sz="1400" dirty="0">
                <a:latin typeface="Pangram Light" panose="00000400000000000000" pitchFamily="50" charset="0"/>
              </a:rPr>
              <a:t>Concept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Voxelisation</a:t>
            </a:r>
            <a:r>
              <a:rPr lang="nl-NL" sz="1400" dirty="0">
                <a:latin typeface="Pangram Light" panose="00000400000000000000" pitchFamily="50" charset="0"/>
              </a:rPr>
              <a:t>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plot</a:t>
            </a:r>
          </a:p>
          <a:p>
            <a:r>
              <a:rPr lang="nl-NL" sz="1400" dirty="0">
                <a:latin typeface="Pangram Light" panose="00000400000000000000" pitchFamily="50" charset="0"/>
              </a:rPr>
              <a:t>Solar </a:t>
            </a:r>
            <a:r>
              <a:rPr lang="nl-NL" sz="1400" dirty="0" err="1">
                <a:latin typeface="Pangram Light" panose="00000400000000000000" pitchFamily="50" charset="0"/>
              </a:rPr>
              <a:t>envelope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b="1" dirty="0" err="1">
                <a:latin typeface="Pangram Light" panose="00000400000000000000" pitchFamily="50" charset="0"/>
              </a:rPr>
              <a:t>Graph</a:t>
            </a:r>
            <a:r>
              <a:rPr lang="nl-NL" sz="1400" b="1" dirty="0">
                <a:latin typeface="Pangram Light" panose="00000400000000000000" pitchFamily="50" charset="0"/>
              </a:rPr>
              <a:t> </a:t>
            </a:r>
            <a:r>
              <a:rPr lang="nl-NL" sz="1400" b="1" dirty="0" err="1">
                <a:latin typeface="Pangram Light" panose="00000400000000000000" pitchFamily="50" charset="0"/>
              </a:rPr>
              <a:t>relaxation</a:t>
            </a:r>
            <a:endParaRPr lang="nl-NL" sz="1400" b="1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Noise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Shadow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en-GB" sz="1400" dirty="0">
                <a:latin typeface="Pangram Light" panose="00000400000000000000" pitchFamily="50" charset="0"/>
              </a:rPr>
              <a:t>F</a:t>
            </a:r>
            <a:r>
              <a:rPr lang="nl-NL" sz="1400" dirty="0" err="1">
                <a:latin typeface="Pangram Light" panose="00000400000000000000" pitchFamily="50" charset="0"/>
              </a:rPr>
              <a:t>unction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Growing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>
                <a:latin typeface="Pangram Light" panose="00000400000000000000" pitchFamily="50" charset="0"/>
              </a:rPr>
              <a:t>Design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Path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finding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pPr marL="0" indent="0">
              <a:buNone/>
            </a:pPr>
            <a:endParaRPr lang="nl-NL" sz="1800" dirty="0">
              <a:latin typeface="Pangram Light" panose="00000400000000000000" pitchFamily="50" charset="0"/>
            </a:endParaRPr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02202E68-CDD1-4234-B0FC-6B21A0F0BD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41" t="20958" r="32589" b="21215"/>
          <a:stretch/>
        </p:blipFill>
        <p:spPr>
          <a:xfrm>
            <a:off x="5846627" y="546998"/>
            <a:ext cx="5381297" cy="5574041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5351E318-C618-4BF8-8BE9-BF6785200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>
            <a:normAutofit/>
          </a:bodyPr>
          <a:lstStyle/>
          <a:p>
            <a:pPr rtl="0"/>
            <a:r>
              <a:rPr lang="nl-NL" b="0" dirty="0" err="1">
                <a:latin typeface="Pangram Light" panose="00000400000000000000" pitchFamily="50" charset="0"/>
              </a:rPr>
              <a:t>Overview</a:t>
            </a:r>
            <a:r>
              <a:rPr lang="nl-NL" b="0" dirty="0">
                <a:latin typeface="Pangram Light" panose="00000400000000000000" pitchFamily="50" charset="0"/>
              </a:rPr>
              <a:t> of </a:t>
            </a:r>
            <a:r>
              <a:rPr lang="nl-NL" b="0" dirty="0" err="1">
                <a:latin typeface="Pangram Light" panose="00000400000000000000" pitchFamily="50" charset="0"/>
              </a:rPr>
              <a:t>the</a:t>
            </a:r>
            <a:r>
              <a:rPr lang="nl-NL" b="0" dirty="0">
                <a:latin typeface="Pangram Light" panose="00000400000000000000" pitchFamily="50" charset="0"/>
              </a:rPr>
              <a:t> </a:t>
            </a:r>
            <a:r>
              <a:rPr lang="nl-NL" b="0" dirty="0" err="1">
                <a:latin typeface="Pangram Light" panose="00000400000000000000" pitchFamily="50" charset="0"/>
              </a:rPr>
              <a:t>process</a:t>
            </a:r>
            <a:endParaRPr lang="nl-NL" b="0" dirty="0">
              <a:latin typeface="Pangram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02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B5FAE-00A2-4AA9-A0E4-EAD9EC6E8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857250"/>
            <a:ext cx="9144000" cy="5143500"/>
          </a:xfrm>
          <a:prstGeom prst="rect">
            <a:avLst/>
          </a:prstGeom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5400" y="1510430"/>
            <a:ext cx="9601200" cy="5347570"/>
          </a:xfrm>
        </p:spPr>
        <p:txBody>
          <a:bodyPr rtlCol="0">
            <a:normAutofit/>
          </a:bodyPr>
          <a:lstStyle/>
          <a:p>
            <a:r>
              <a:rPr lang="nl-NL" sz="1400" dirty="0">
                <a:latin typeface="Pangram Light" panose="00000400000000000000" pitchFamily="50" charset="0"/>
              </a:rPr>
              <a:t>Concept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Voxelisation</a:t>
            </a:r>
            <a:r>
              <a:rPr lang="nl-NL" sz="1400" dirty="0">
                <a:latin typeface="Pangram Light" panose="00000400000000000000" pitchFamily="50" charset="0"/>
              </a:rPr>
              <a:t>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plot</a:t>
            </a:r>
          </a:p>
          <a:p>
            <a:r>
              <a:rPr lang="nl-NL" sz="1400" dirty="0">
                <a:latin typeface="Pangram Light" panose="00000400000000000000" pitchFamily="50" charset="0"/>
              </a:rPr>
              <a:t>Solar </a:t>
            </a:r>
            <a:r>
              <a:rPr lang="nl-NL" sz="1400" dirty="0" err="1">
                <a:latin typeface="Pangram Light" panose="00000400000000000000" pitchFamily="50" charset="0"/>
              </a:rPr>
              <a:t>envelope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Graph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relaxation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b="1" dirty="0" err="1">
                <a:latin typeface="Pangram Light" panose="00000400000000000000" pitchFamily="50" charset="0"/>
              </a:rPr>
              <a:t>Noise</a:t>
            </a:r>
            <a:r>
              <a:rPr lang="nl-NL" sz="1400" b="1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Shadow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en-GB" sz="1400" dirty="0">
                <a:latin typeface="Pangram Light" panose="00000400000000000000" pitchFamily="50" charset="0"/>
              </a:rPr>
              <a:t>F</a:t>
            </a:r>
            <a:r>
              <a:rPr lang="nl-NL" sz="1400" dirty="0" err="1">
                <a:latin typeface="Pangram Light" panose="00000400000000000000" pitchFamily="50" charset="0"/>
              </a:rPr>
              <a:t>unction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Growing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>
                <a:latin typeface="Pangram Light" panose="00000400000000000000" pitchFamily="50" charset="0"/>
              </a:rPr>
              <a:t>Design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Path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finding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pPr marL="0" indent="0">
              <a:buNone/>
            </a:pPr>
            <a:endParaRPr lang="nl-NL" sz="1800" dirty="0">
              <a:latin typeface="Pangram Light" panose="00000400000000000000" pitchFamily="50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586010C-8D9D-4B30-B11D-841F3A41E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>
            <a:normAutofit/>
          </a:bodyPr>
          <a:lstStyle/>
          <a:p>
            <a:pPr rtl="0"/>
            <a:r>
              <a:rPr lang="nl-NL" b="0" dirty="0" err="1">
                <a:latin typeface="Pangram Light" panose="00000400000000000000" pitchFamily="50" charset="0"/>
              </a:rPr>
              <a:t>Overview</a:t>
            </a:r>
            <a:r>
              <a:rPr lang="nl-NL" b="0" dirty="0">
                <a:latin typeface="Pangram Light" panose="00000400000000000000" pitchFamily="50" charset="0"/>
              </a:rPr>
              <a:t> of </a:t>
            </a:r>
            <a:r>
              <a:rPr lang="nl-NL" b="0" dirty="0" err="1">
                <a:latin typeface="Pangram Light" panose="00000400000000000000" pitchFamily="50" charset="0"/>
              </a:rPr>
              <a:t>the</a:t>
            </a:r>
            <a:r>
              <a:rPr lang="nl-NL" b="0" dirty="0">
                <a:latin typeface="Pangram Light" panose="00000400000000000000" pitchFamily="50" charset="0"/>
              </a:rPr>
              <a:t> </a:t>
            </a:r>
            <a:r>
              <a:rPr lang="nl-NL" b="0" dirty="0" err="1">
                <a:latin typeface="Pangram Light" panose="00000400000000000000" pitchFamily="50" charset="0"/>
              </a:rPr>
              <a:t>process</a:t>
            </a:r>
            <a:endParaRPr lang="nl-NL" b="0" dirty="0">
              <a:latin typeface="Pangram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71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B5FAE-00A2-4AA9-A0E4-EAD9EC6E8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857250"/>
            <a:ext cx="9144000" cy="5143500"/>
          </a:xfrm>
          <a:prstGeom prst="rect">
            <a:avLst/>
          </a:prstGeom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5400" y="1510430"/>
            <a:ext cx="9601200" cy="5347570"/>
          </a:xfrm>
        </p:spPr>
        <p:txBody>
          <a:bodyPr rtlCol="0">
            <a:normAutofit/>
          </a:bodyPr>
          <a:lstStyle/>
          <a:p>
            <a:r>
              <a:rPr lang="nl-NL" sz="1400" dirty="0">
                <a:latin typeface="Pangram Light" panose="00000400000000000000" pitchFamily="50" charset="0"/>
              </a:rPr>
              <a:t>Concept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Voxelisation</a:t>
            </a:r>
            <a:r>
              <a:rPr lang="nl-NL" sz="1400" dirty="0">
                <a:latin typeface="Pangram Light" panose="00000400000000000000" pitchFamily="50" charset="0"/>
              </a:rPr>
              <a:t>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plot</a:t>
            </a:r>
          </a:p>
          <a:p>
            <a:r>
              <a:rPr lang="nl-NL" sz="1400" dirty="0">
                <a:latin typeface="Pangram Light" panose="00000400000000000000" pitchFamily="50" charset="0"/>
              </a:rPr>
              <a:t>Solar </a:t>
            </a:r>
            <a:r>
              <a:rPr lang="nl-NL" sz="1400" dirty="0" err="1">
                <a:latin typeface="Pangram Light" panose="00000400000000000000" pitchFamily="50" charset="0"/>
              </a:rPr>
              <a:t>envelope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Graph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relaxation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Noise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b="1" dirty="0" err="1">
                <a:latin typeface="Pangram Light" panose="00000400000000000000" pitchFamily="50" charset="0"/>
              </a:rPr>
              <a:t>Shadow</a:t>
            </a:r>
            <a:r>
              <a:rPr lang="nl-NL" sz="1400" b="1" dirty="0">
                <a:latin typeface="Pangram Light" panose="00000400000000000000" pitchFamily="50" charset="0"/>
              </a:rPr>
              <a:t> analysis</a:t>
            </a:r>
          </a:p>
          <a:p>
            <a:r>
              <a:rPr lang="en-GB" sz="1400" dirty="0">
                <a:latin typeface="Pangram Light" panose="00000400000000000000" pitchFamily="50" charset="0"/>
              </a:rPr>
              <a:t>Function analysis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Growing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>
                <a:latin typeface="Pangram Light" panose="00000400000000000000" pitchFamily="50" charset="0"/>
              </a:rPr>
              <a:t>Design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Path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finding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pPr marL="0" indent="0">
              <a:buNone/>
            </a:pPr>
            <a:endParaRPr lang="nl-NL" sz="1800" dirty="0">
              <a:latin typeface="Pangram Light" panose="00000400000000000000" pitchFamily="50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6BD3B78-D54F-4D12-AD4A-9F55D6D4D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>
            <a:normAutofit/>
          </a:bodyPr>
          <a:lstStyle/>
          <a:p>
            <a:pPr rtl="0"/>
            <a:r>
              <a:rPr lang="nl-NL" b="0" dirty="0" err="1">
                <a:latin typeface="Pangram Light" panose="00000400000000000000" pitchFamily="50" charset="0"/>
              </a:rPr>
              <a:t>Overview</a:t>
            </a:r>
            <a:r>
              <a:rPr lang="nl-NL" b="0" dirty="0">
                <a:latin typeface="Pangram Light" panose="00000400000000000000" pitchFamily="50" charset="0"/>
              </a:rPr>
              <a:t> of </a:t>
            </a:r>
            <a:r>
              <a:rPr lang="nl-NL" b="0" dirty="0" err="1">
                <a:latin typeface="Pangram Light" panose="00000400000000000000" pitchFamily="50" charset="0"/>
              </a:rPr>
              <a:t>the</a:t>
            </a:r>
            <a:r>
              <a:rPr lang="nl-NL" b="0" dirty="0">
                <a:latin typeface="Pangram Light" panose="00000400000000000000" pitchFamily="50" charset="0"/>
              </a:rPr>
              <a:t> </a:t>
            </a:r>
            <a:r>
              <a:rPr lang="nl-NL" b="0" dirty="0" err="1">
                <a:latin typeface="Pangram Light" panose="00000400000000000000" pitchFamily="50" charset="0"/>
              </a:rPr>
              <a:t>process</a:t>
            </a:r>
            <a:endParaRPr lang="nl-NL" b="0" dirty="0">
              <a:latin typeface="Pangram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63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B5FAE-00A2-4AA9-A0E4-EAD9EC6E8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335" y="103516"/>
            <a:ext cx="9254665" cy="6542761"/>
          </a:xfrm>
          <a:prstGeom prst="rect">
            <a:avLst/>
          </a:prstGeom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5400" y="1510430"/>
            <a:ext cx="9601200" cy="5347570"/>
          </a:xfrm>
        </p:spPr>
        <p:txBody>
          <a:bodyPr rtlCol="0">
            <a:normAutofit/>
          </a:bodyPr>
          <a:lstStyle/>
          <a:p>
            <a:r>
              <a:rPr lang="nl-NL" sz="1400" dirty="0">
                <a:latin typeface="Pangram Light" panose="00000400000000000000" pitchFamily="50" charset="0"/>
              </a:rPr>
              <a:t>Concept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Voxelisation</a:t>
            </a:r>
            <a:r>
              <a:rPr lang="nl-NL" sz="1400" dirty="0">
                <a:latin typeface="Pangram Light" panose="00000400000000000000" pitchFamily="50" charset="0"/>
              </a:rPr>
              <a:t>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plot</a:t>
            </a:r>
          </a:p>
          <a:p>
            <a:r>
              <a:rPr lang="nl-NL" sz="1400" dirty="0">
                <a:latin typeface="Pangram Light" panose="00000400000000000000" pitchFamily="50" charset="0"/>
              </a:rPr>
              <a:t>Solar </a:t>
            </a:r>
            <a:r>
              <a:rPr lang="nl-NL" sz="1400" dirty="0" err="1">
                <a:latin typeface="Pangram Light" panose="00000400000000000000" pitchFamily="50" charset="0"/>
              </a:rPr>
              <a:t>envelope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Graph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relaxation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Noise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Shadow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en-GB" sz="1400" b="1" dirty="0">
                <a:latin typeface="Pangram Light" panose="00000400000000000000" pitchFamily="50" charset="0"/>
              </a:rPr>
              <a:t>F</a:t>
            </a:r>
            <a:r>
              <a:rPr lang="nl-NL" sz="1400" b="1" dirty="0" err="1">
                <a:latin typeface="Pangram Light" panose="00000400000000000000" pitchFamily="50" charset="0"/>
              </a:rPr>
              <a:t>unction</a:t>
            </a:r>
            <a:r>
              <a:rPr lang="nl-NL" sz="1400" b="1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Growing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>
                <a:latin typeface="Pangram Light" panose="00000400000000000000" pitchFamily="50" charset="0"/>
              </a:rPr>
              <a:t>Design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Path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finding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pPr marL="0" indent="0">
              <a:buNone/>
            </a:pPr>
            <a:endParaRPr lang="nl-NL" sz="1800" dirty="0">
              <a:latin typeface="Pangram Light" panose="00000400000000000000" pitchFamily="50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B167572-35F0-4D67-8E80-9D535D45B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>
            <a:normAutofit/>
          </a:bodyPr>
          <a:lstStyle/>
          <a:p>
            <a:pPr rtl="0"/>
            <a:r>
              <a:rPr lang="nl-NL" b="0" dirty="0" err="1">
                <a:latin typeface="Pangram Light" panose="00000400000000000000" pitchFamily="50" charset="0"/>
              </a:rPr>
              <a:t>Overview</a:t>
            </a:r>
            <a:r>
              <a:rPr lang="nl-NL" b="0" dirty="0">
                <a:latin typeface="Pangram Light" panose="00000400000000000000" pitchFamily="50" charset="0"/>
              </a:rPr>
              <a:t> of </a:t>
            </a:r>
            <a:r>
              <a:rPr lang="nl-NL" b="0" dirty="0" err="1">
                <a:latin typeface="Pangram Light" panose="00000400000000000000" pitchFamily="50" charset="0"/>
              </a:rPr>
              <a:t>the</a:t>
            </a:r>
            <a:r>
              <a:rPr lang="nl-NL" b="0" dirty="0">
                <a:latin typeface="Pangram Light" panose="00000400000000000000" pitchFamily="50" charset="0"/>
              </a:rPr>
              <a:t> </a:t>
            </a:r>
            <a:r>
              <a:rPr lang="nl-NL" b="0" dirty="0" err="1">
                <a:latin typeface="Pangram Light" panose="00000400000000000000" pitchFamily="50" charset="0"/>
              </a:rPr>
              <a:t>process</a:t>
            </a:r>
            <a:endParaRPr lang="nl-NL" b="0" dirty="0">
              <a:latin typeface="Pangram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61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B5FAE-00A2-4AA9-A0E4-EAD9EC6E8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857250"/>
            <a:ext cx="9144000" cy="5143500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08D57D5B-B991-4C20-8847-01A7DAFF1B0E}"/>
              </a:ext>
            </a:extLst>
          </p:cNvPr>
          <p:cNvSpPr txBox="1">
            <a:spLocks/>
          </p:cNvSpPr>
          <p:nvPr/>
        </p:nvSpPr>
        <p:spPr>
          <a:xfrm>
            <a:off x="1295400" y="1510430"/>
            <a:ext cx="9601200" cy="5347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dirty="0">
                <a:latin typeface="Pangram Light" panose="00000400000000000000" pitchFamily="50" charset="0"/>
              </a:rPr>
              <a:t>Concept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Voxelisation</a:t>
            </a:r>
            <a:r>
              <a:rPr lang="nl-NL" sz="1400" dirty="0">
                <a:latin typeface="Pangram Light" panose="00000400000000000000" pitchFamily="50" charset="0"/>
              </a:rPr>
              <a:t>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plot</a:t>
            </a:r>
          </a:p>
          <a:p>
            <a:r>
              <a:rPr lang="nl-NL" sz="1400" dirty="0">
                <a:latin typeface="Pangram Light" panose="00000400000000000000" pitchFamily="50" charset="0"/>
              </a:rPr>
              <a:t>Solar </a:t>
            </a:r>
            <a:r>
              <a:rPr lang="nl-NL" sz="1400" dirty="0" err="1">
                <a:latin typeface="Pangram Light" panose="00000400000000000000" pitchFamily="50" charset="0"/>
              </a:rPr>
              <a:t>envelope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Graph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relaxation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Noise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Shadow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en-GB" sz="1400" b="1" dirty="0">
                <a:latin typeface="Pangram Light" panose="00000400000000000000" pitchFamily="50" charset="0"/>
              </a:rPr>
              <a:t>F</a:t>
            </a:r>
            <a:r>
              <a:rPr lang="nl-NL" sz="1400" b="1" dirty="0" err="1">
                <a:latin typeface="Pangram Light" panose="00000400000000000000" pitchFamily="50" charset="0"/>
              </a:rPr>
              <a:t>unction</a:t>
            </a:r>
            <a:r>
              <a:rPr lang="nl-NL" sz="1400" b="1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Growing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>
                <a:latin typeface="Pangram Light" panose="00000400000000000000" pitchFamily="50" charset="0"/>
              </a:rPr>
              <a:t>Design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Path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finding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pPr marL="0" indent="0">
              <a:buFont typeface="Arial" pitchFamily="34" charset="0"/>
              <a:buNone/>
            </a:pPr>
            <a:endParaRPr lang="nl-NL" sz="1800" dirty="0">
              <a:latin typeface="Pangram Light" panose="00000400000000000000" pitchFamily="50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3ED1FD7-5952-4724-B124-B4E12AB54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>
            <a:normAutofit/>
          </a:bodyPr>
          <a:lstStyle/>
          <a:p>
            <a:pPr rtl="0"/>
            <a:r>
              <a:rPr lang="nl-NL" b="0" dirty="0" err="1">
                <a:latin typeface="Pangram Light" panose="00000400000000000000" pitchFamily="50" charset="0"/>
              </a:rPr>
              <a:t>Overview</a:t>
            </a:r>
            <a:r>
              <a:rPr lang="nl-NL" b="0" dirty="0">
                <a:latin typeface="Pangram Light" panose="00000400000000000000" pitchFamily="50" charset="0"/>
              </a:rPr>
              <a:t> of </a:t>
            </a:r>
            <a:r>
              <a:rPr lang="nl-NL" b="0" dirty="0" err="1">
                <a:latin typeface="Pangram Light" panose="00000400000000000000" pitchFamily="50" charset="0"/>
              </a:rPr>
              <a:t>the</a:t>
            </a:r>
            <a:r>
              <a:rPr lang="nl-NL" b="0" dirty="0">
                <a:latin typeface="Pangram Light" panose="00000400000000000000" pitchFamily="50" charset="0"/>
              </a:rPr>
              <a:t> </a:t>
            </a:r>
            <a:r>
              <a:rPr lang="nl-NL" b="0" dirty="0" err="1">
                <a:latin typeface="Pangram Light" panose="00000400000000000000" pitchFamily="50" charset="0"/>
              </a:rPr>
              <a:t>process</a:t>
            </a:r>
            <a:endParaRPr lang="nl-NL" b="0" dirty="0">
              <a:latin typeface="Pangram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B5FAE-00A2-4AA9-A0E4-EAD9EC6E8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857250"/>
            <a:ext cx="9144000" cy="5143500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A53B17C6-6301-48CB-854D-228CCF76D2FD}"/>
              </a:ext>
            </a:extLst>
          </p:cNvPr>
          <p:cNvSpPr txBox="1">
            <a:spLocks/>
          </p:cNvSpPr>
          <p:nvPr/>
        </p:nvSpPr>
        <p:spPr>
          <a:xfrm>
            <a:off x="1295400" y="1510430"/>
            <a:ext cx="9601200" cy="5347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dirty="0">
                <a:latin typeface="Pangram Light" panose="00000400000000000000" pitchFamily="50" charset="0"/>
              </a:rPr>
              <a:t>Concept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Voxelisation</a:t>
            </a:r>
            <a:r>
              <a:rPr lang="nl-NL" sz="1400" dirty="0">
                <a:latin typeface="Pangram Light" panose="00000400000000000000" pitchFamily="50" charset="0"/>
              </a:rPr>
              <a:t>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plot</a:t>
            </a:r>
          </a:p>
          <a:p>
            <a:r>
              <a:rPr lang="nl-NL" sz="1400" dirty="0">
                <a:latin typeface="Pangram Light" panose="00000400000000000000" pitchFamily="50" charset="0"/>
              </a:rPr>
              <a:t>Solar </a:t>
            </a:r>
            <a:r>
              <a:rPr lang="nl-NL" sz="1400" dirty="0" err="1">
                <a:latin typeface="Pangram Light" panose="00000400000000000000" pitchFamily="50" charset="0"/>
              </a:rPr>
              <a:t>envelope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Graph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relaxation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Noise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Shadow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en-GB" sz="1400" b="1" dirty="0">
                <a:latin typeface="Pangram Light" panose="00000400000000000000" pitchFamily="50" charset="0"/>
              </a:rPr>
              <a:t>F</a:t>
            </a:r>
            <a:r>
              <a:rPr lang="nl-NL" sz="1400" b="1" dirty="0" err="1">
                <a:latin typeface="Pangram Light" panose="00000400000000000000" pitchFamily="50" charset="0"/>
              </a:rPr>
              <a:t>unction</a:t>
            </a:r>
            <a:r>
              <a:rPr lang="nl-NL" sz="1400" b="1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Growing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>
                <a:latin typeface="Pangram Light" panose="00000400000000000000" pitchFamily="50" charset="0"/>
              </a:rPr>
              <a:t>Design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Path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finding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pPr marL="0" indent="0">
              <a:buFont typeface="Arial" pitchFamily="34" charset="0"/>
              <a:buNone/>
            </a:pPr>
            <a:endParaRPr lang="nl-NL" sz="1800" dirty="0">
              <a:latin typeface="Pangram Light" panose="00000400000000000000" pitchFamily="50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AE2C049-09C0-480B-A3CA-66EC6068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>
            <a:normAutofit/>
          </a:bodyPr>
          <a:lstStyle/>
          <a:p>
            <a:pPr rtl="0"/>
            <a:r>
              <a:rPr lang="nl-NL" b="0" dirty="0" err="1">
                <a:latin typeface="Pangram Light" panose="00000400000000000000" pitchFamily="50" charset="0"/>
              </a:rPr>
              <a:t>Overview</a:t>
            </a:r>
            <a:r>
              <a:rPr lang="nl-NL" b="0" dirty="0">
                <a:latin typeface="Pangram Light" panose="00000400000000000000" pitchFamily="50" charset="0"/>
              </a:rPr>
              <a:t> of </a:t>
            </a:r>
            <a:r>
              <a:rPr lang="nl-NL" b="0" dirty="0" err="1">
                <a:latin typeface="Pangram Light" panose="00000400000000000000" pitchFamily="50" charset="0"/>
              </a:rPr>
              <a:t>the</a:t>
            </a:r>
            <a:r>
              <a:rPr lang="nl-NL" b="0" dirty="0">
                <a:latin typeface="Pangram Light" panose="00000400000000000000" pitchFamily="50" charset="0"/>
              </a:rPr>
              <a:t> </a:t>
            </a:r>
            <a:r>
              <a:rPr lang="nl-NL" b="0" dirty="0" err="1">
                <a:latin typeface="Pangram Light" panose="00000400000000000000" pitchFamily="50" charset="0"/>
              </a:rPr>
              <a:t>process</a:t>
            </a:r>
            <a:endParaRPr lang="nl-NL" b="0" dirty="0">
              <a:latin typeface="Pangram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17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B5FAE-00A2-4AA9-A0E4-EAD9EC6E8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857250"/>
            <a:ext cx="9144000" cy="5143500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AB42253-00A7-412D-80AF-E769A5064858}"/>
              </a:ext>
            </a:extLst>
          </p:cNvPr>
          <p:cNvSpPr txBox="1">
            <a:spLocks/>
          </p:cNvSpPr>
          <p:nvPr/>
        </p:nvSpPr>
        <p:spPr>
          <a:xfrm>
            <a:off x="1295400" y="1510430"/>
            <a:ext cx="9601200" cy="5347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dirty="0">
                <a:latin typeface="Pangram Light" panose="00000400000000000000" pitchFamily="50" charset="0"/>
              </a:rPr>
              <a:t>Concept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Voxelisation</a:t>
            </a:r>
            <a:r>
              <a:rPr lang="nl-NL" sz="1400" dirty="0">
                <a:latin typeface="Pangram Light" panose="00000400000000000000" pitchFamily="50" charset="0"/>
              </a:rPr>
              <a:t>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plot</a:t>
            </a:r>
          </a:p>
          <a:p>
            <a:r>
              <a:rPr lang="nl-NL" sz="1400" dirty="0">
                <a:latin typeface="Pangram Light" panose="00000400000000000000" pitchFamily="50" charset="0"/>
              </a:rPr>
              <a:t>Solar </a:t>
            </a:r>
            <a:r>
              <a:rPr lang="nl-NL" sz="1400" dirty="0" err="1">
                <a:latin typeface="Pangram Light" panose="00000400000000000000" pitchFamily="50" charset="0"/>
              </a:rPr>
              <a:t>envelope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Graph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relaxation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Noise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Shadow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en-GB" sz="1400" b="1" dirty="0">
                <a:latin typeface="Pangram Light" panose="00000400000000000000" pitchFamily="50" charset="0"/>
              </a:rPr>
              <a:t>F</a:t>
            </a:r>
            <a:r>
              <a:rPr lang="nl-NL" sz="1400" b="1" dirty="0" err="1">
                <a:latin typeface="Pangram Light" panose="00000400000000000000" pitchFamily="50" charset="0"/>
              </a:rPr>
              <a:t>unction</a:t>
            </a:r>
            <a:r>
              <a:rPr lang="nl-NL" sz="1400" b="1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Growing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>
                <a:latin typeface="Pangram Light" panose="00000400000000000000" pitchFamily="50" charset="0"/>
              </a:rPr>
              <a:t>Design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Path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finding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pPr marL="0" indent="0">
              <a:buFont typeface="Arial" pitchFamily="34" charset="0"/>
              <a:buNone/>
            </a:pPr>
            <a:endParaRPr lang="nl-NL" sz="1800" dirty="0">
              <a:latin typeface="Pangram Light" panose="00000400000000000000" pitchFamily="50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850C4DB-3C2E-4C76-BDE8-FEC8FF36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>
            <a:normAutofit/>
          </a:bodyPr>
          <a:lstStyle/>
          <a:p>
            <a:pPr rtl="0"/>
            <a:r>
              <a:rPr lang="nl-NL" b="0" dirty="0" err="1">
                <a:latin typeface="Pangram Light" panose="00000400000000000000" pitchFamily="50" charset="0"/>
              </a:rPr>
              <a:t>Overview</a:t>
            </a:r>
            <a:r>
              <a:rPr lang="nl-NL" b="0" dirty="0">
                <a:latin typeface="Pangram Light" panose="00000400000000000000" pitchFamily="50" charset="0"/>
              </a:rPr>
              <a:t> of </a:t>
            </a:r>
            <a:r>
              <a:rPr lang="nl-NL" b="0" dirty="0" err="1">
                <a:latin typeface="Pangram Light" panose="00000400000000000000" pitchFamily="50" charset="0"/>
              </a:rPr>
              <a:t>the</a:t>
            </a:r>
            <a:r>
              <a:rPr lang="nl-NL" b="0" dirty="0">
                <a:latin typeface="Pangram Light" panose="00000400000000000000" pitchFamily="50" charset="0"/>
              </a:rPr>
              <a:t> </a:t>
            </a:r>
            <a:r>
              <a:rPr lang="nl-NL" b="0" dirty="0" err="1">
                <a:latin typeface="Pangram Light" panose="00000400000000000000" pitchFamily="50" charset="0"/>
              </a:rPr>
              <a:t>process</a:t>
            </a:r>
            <a:endParaRPr lang="nl-NL" b="0" dirty="0">
              <a:latin typeface="Pangram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46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B5FAE-00A2-4AA9-A0E4-EAD9EC6E8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63"/>
          <a:stretch/>
        </p:blipFill>
        <p:spPr>
          <a:xfrm>
            <a:off x="3101195" y="1211232"/>
            <a:ext cx="9090805" cy="5627452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0CD69324-CE54-4DC0-83BF-C615F8786D02}"/>
              </a:ext>
            </a:extLst>
          </p:cNvPr>
          <p:cNvSpPr txBox="1">
            <a:spLocks/>
          </p:cNvSpPr>
          <p:nvPr/>
        </p:nvSpPr>
        <p:spPr>
          <a:xfrm>
            <a:off x="1295400" y="1510430"/>
            <a:ext cx="9601200" cy="5347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dirty="0">
                <a:latin typeface="Pangram Light" panose="00000400000000000000" pitchFamily="50" charset="0"/>
              </a:rPr>
              <a:t>Concept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Voxelisation</a:t>
            </a:r>
            <a:r>
              <a:rPr lang="nl-NL" sz="1400" dirty="0">
                <a:latin typeface="Pangram Light" panose="00000400000000000000" pitchFamily="50" charset="0"/>
              </a:rPr>
              <a:t>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plot</a:t>
            </a:r>
          </a:p>
          <a:p>
            <a:r>
              <a:rPr lang="nl-NL" sz="1400" dirty="0">
                <a:latin typeface="Pangram Light" panose="00000400000000000000" pitchFamily="50" charset="0"/>
              </a:rPr>
              <a:t>Solar </a:t>
            </a:r>
            <a:r>
              <a:rPr lang="nl-NL" sz="1400" dirty="0" err="1">
                <a:latin typeface="Pangram Light" panose="00000400000000000000" pitchFamily="50" charset="0"/>
              </a:rPr>
              <a:t>envelope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Graph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relaxation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Noise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Shadow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en-GB" sz="1400" dirty="0">
                <a:latin typeface="Pangram Light" panose="00000400000000000000" pitchFamily="50" charset="0"/>
              </a:rPr>
              <a:t>F</a:t>
            </a:r>
            <a:r>
              <a:rPr lang="nl-NL" sz="1400" dirty="0" err="1">
                <a:latin typeface="Pangram Light" panose="00000400000000000000" pitchFamily="50" charset="0"/>
              </a:rPr>
              <a:t>unction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b="1" dirty="0" err="1">
                <a:latin typeface="Pangram Light" panose="00000400000000000000" pitchFamily="50" charset="0"/>
              </a:rPr>
              <a:t>Growing</a:t>
            </a:r>
            <a:r>
              <a:rPr lang="nl-NL" sz="1400" b="1" dirty="0">
                <a:latin typeface="Pangram Light" panose="00000400000000000000" pitchFamily="50" charset="0"/>
              </a:rPr>
              <a:t> </a:t>
            </a:r>
            <a:r>
              <a:rPr lang="nl-NL" sz="1400" b="1" dirty="0" err="1">
                <a:latin typeface="Pangram Light" panose="00000400000000000000" pitchFamily="50" charset="0"/>
              </a:rPr>
              <a:t>algorithm</a:t>
            </a:r>
            <a:endParaRPr lang="nl-NL" sz="1400" b="1" dirty="0">
              <a:latin typeface="Pangram Light" panose="00000400000000000000" pitchFamily="50" charset="0"/>
            </a:endParaRPr>
          </a:p>
          <a:p>
            <a:r>
              <a:rPr lang="nl-NL" sz="1400" dirty="0">
                <a:latin typeface="Pangram Light" panose="00000400000000000000" pitchFamily="50" charset="0"/>
              </a:rPr>
              <a:t>Design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Path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finding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pPr marL="0" indent="0">
              <a:buFont typeface="Arial" pitchFamily="34" charset="0"/>
              <a:buNone/>
            </a:pPr>
            <a:endParaRPr lang="nl-NL" sz="1800" dirty="0">
              <a:latin typeface="Pangram Light" panose="00000400000000000000" pitchFamily="50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05EB0E3-B11F-4BDF-B5DE-1B181DF8E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>
            <a:normAutofit/>
          </a:bodyPr>
          <a:lstStyle/>
          <a:p>
            <a:pPr rtl="0"/>
            <a:r>
              <a:rPr lang="nl-NL" b="0" dirty="0" err="1">
                <a:latin typeface="Pangram Light" panose="00000400000000000000" pitchFamily="50" charset="0"/>
              </a:rPr>
              <a:t>Overview</a:t>
            </a:r>
            <a:r>
              <a:rPr lang="nl-NL" b="0" dirty="0">
                <a:latin typeface="Pangram Light" panose="00000400000000000000" pitchFamily="50" charset="0"/>
              </a:rPr>
              <a:t> of </a:t>
            </a:r>
            <a:r>
              <a:rPr lang="nl-NL" b="0" dirty="0" err="1">
                <a:latin typeface="Pangram Light" panose="00000400000000000000" pitchFamily="50" charset="0"/>
              </a:rPr>
              <a:t>the</a:t>
            </a:r>
            <a:r>
              <a:rPr lang="nl-NL" b="0" dirty="0">
                <a:latin typeface="Pangram Light" panose="00000400000000000000" pitchFamily="50" charset="0"/>
              </a:rPr>
              <a:t> </a:t>
            </a:r>
            <a:r>
              <a:rPr lang="nl-NL" b="0" dirty="0" err="1">
                <a:latin typeface="Pangram Light" panose="00000400000000000000" pitchFamily="50" charset="0"/>
              </a:rPr>
              <a:t>process</a:t>
            </a:r>
            <a:endParaRPr lang="nl-NL" b="0" dirty="0">
              <a:latin typeface="Pangram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54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B5FAE-00A2-4AA9-A0E4-EAD9EC6E8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857250"/>
            <a:ext cx="9144000" cy="5143500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48A2CA12-18E6-402F-A655-E85699A0F355}"/>
              </a:ext>
            </a:extLst>
          </p:cNvPr>
          <p:cNvSpPr txBox="1">
            <a:spLocks/>
          </p:cNvSpPr>
          <p:nvPr/>
        </p:nvSpPr>
        <p:spPr>
          <a:xfrm>
            <a:off x="1295400" y="1510430"/>
            <a:ext cx="9601200" cy="5347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dirty="0">
                <a:latin typeface="Pangram Light" panose="00000400000000000000" pitchFamily="50" charset="0"/>
              </a:rPr>
              <a:t>Concept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Voxelisation</a:t>
            </a:r>
            <a:r>
              <a:rPr lang="nl-NL" sz="1400" dirty="0">
                <a:latin typeface="Pangram Light" panose="00000400000000000000" pitchFamily="50" charset="0"/>
              </a:rPr>
              <a:t>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plot</a:t>
            </a:r>
          </a:p>
          <a:p>
            <a:r>
              <a:rPr lang="nl-NL" sz="1400" dirty="0">
                <a:latin typeface="Pangram Light" panose="00000400000000000000" pitchFamily="50" charset="0"/>
              </a:rPr>
              <a:t>Solar </a:t>
            </a:r>
            <a:r>
              <a:rPr lang="nl-NL" sz="1400" dirty="0" err="1">
                <a:latin typeface="Pangram Light" panose="00000400000000000000" pitchFamily="50" charset="0"/>
              </a:rPr>
              <a:t>envelope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Graph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relaxation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Noise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Shadow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en-GB" sz="1400" dirty="0">
                <a:latin typeface="Pangram Light" panose="00000400000000000000" pitchFamily="50" charset="0"/>
              </a:rPr>
              <a:t>F</a:t>
            </a:r>
            <a:r>
              <a:rPr lang="nl-NL" sz="1400" dirty="0" err="1">
                <a:latin typeface="Pangram Light" panose="00000400000000000000" pitchFamily="50" charset="0"/>
              </a:rPr>
              <a:t>unction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b="1" dirty="0" err="1">
                <a:latin typeface="Pangram Light" panose="00000400000000000000" pitchFamily="50" charset="0"/>
              </a:rPr>
              <a:t>Growing</a:t>
            </a:r>
            <a:r>
              <a:rPr lang="nl-NL" sz="1400" b="1" dirty="0">
                <a:latin typeface="Pangram Light" panose="00000400000000000000" pitchFamily="50" charset="0"/>
              </a:rPr>
              <a:t> </a:t>
            </a:r>
            <a:r>
              <a:rPr lang="nl-NL" sz="1400" b="1" dirty="0" err="1">
                <a:latin typeface="Pangram Light" panose="00000400000000000000" pitchFamily="50" charset="0"/>
              </a:rPr>
              <a:t>algorithm</a:t>
            </a:r>
            <a:endParaRPr lang="nl-NL" sz="1400" b="1" dirty="0">
              <a:latin typeface="Pangram Light" panose="00000400000000000000" pitchFamily="50" charset="0"/>
            </a:endParaRPr>
          </a:p>
          <a:p>
            <a:r>
              <a:rPr lang="nl-NL" sz="1400" dirty="0">
                <a:latin typeface="Pangram Light" panose="00000400000000000000" pitchFamily="50" charset="0"/>
              </a:rPr>
              <a:t>Design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Path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finding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pPr marL="0" indent="0">
              <a:buFont typeface="Arial" pitchFamily="34" charset="0"/>
              <a:buNone/>
            </a:pPr>
            <a:endParaRPr lang="nl-NL" sz="1800" dirty="0">
              <a:latin typeface="Pangram Light" panose="00000400000000000000" pitchFamily="50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534A4CA-94C5-43A5-A50B-4434A86B8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>
            <a:normAutofit/>
          </a:bodyPr>
          <a:lstStyle/>
          <a:p>
            <a:pPr rtl="0"/>
            <a:r>
              <a:rPr lang="nl-NL" b="0" dirty="0" err="1">
                <a:latin typeface="Pangram Light" panose="00000400000000000000" pitchFamily="50" charset="0"/>
              </a:rPr>
              <a:t>Overview</a:t>
            </a:r>
            <a:r>
              <a:rPr lang="nl-NL" b="0" dirty="0">
                <a:latin typeface="Pangram Light" panose="00000400000000000000" pitchFamily="50" charset="0"/>
              </a:rPr>
              <a:t> of </a:t>
            </a:r>
            <a:r>
              <a:rPr lang="nl-NL" b="0" dirty="0" err="1">
                <a:latin typeface="Pangram Light" panose="00000400000000000000" pitchFamily="50" charset="0"/>
              </a:rPr>
              <a:t>the</a:t>
            </a:r>
            <a:r>
              <a:rPr lang="nl-NL" b="0" dirty="0">
                <a:latin typeface="Pangram Light" panose="00000400000000000000" pitchFamily="50" charset="0"/>
              </a:rPr>
              <a:t> </a:t>
            </a:r>
            <a:r>
              <a:rPr lang="nl-NL" b="0" dirty="0" err="1">
                <a:latin typeface="Pangram Light" panose="00000400000000000000" pitchFamily="50" charset="0"/>
              </a:rPr>
              <a:t>process</a:t>
            </a:r>
            <a:endParaRPr lang="nl-NL" b="0" dirty="0">
              <a:latin typeface="Pangram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11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B5FAE-00A2-4AA9-A0E4-EAD9EC6E8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857250"/>
            <a:ext cx="9144000" cy="5143500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91CDA1A9-F546-4543-9FC2-09C8D6A095E9}"/>
              </a:ext>
            </a:extLst>
          </p:cNvPr>
          <p:cNvSpPr txBox="1">
            <a:spLocks/>
          </p:cNvSpPr>
          <p:nvPr/>
        </p:nvSpPr>
        <p:spPr>
          <a:xfrm>
            <a:off x="1295400" y="1510430"/>
            <a:ext cx="9601200" cy="5347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dirty="0">
                <a:latin typeface="Pangram Light" panose="00000400000000000000" pitchFamily="50" charset="0"/>
              </a:rPr>
              <a:t>Concept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Voxelisation</a:t>
            </a:r>
            <a:r>
              <a:rPr lang="nl-NL" sz="1400" dirty="0">
                <a:latin typeface="Pangram Light" panose="00000400000000000000" pitchFamily="50" charset="0"/>
              </a:rPr>
              <a:t>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plot</a:t>
            </a:r>
          </a:p>
          <a:p>
            <a:r>
              <a:rPr lang="nl-NL" sz="1400" dirty="0">
                <a:latin typeface="Pangram Light" panose="00000400000000000000" pitchFamily="50" charset="0"/>
              </a:rPr>
              <a:t>Solar </a:t>
            </a:r>
            <a:r>
              <a:rPr lang="nl-NL" sz="1400" dirty="0" err="1">
                <a:latin typeface="Pangram Light" panose="00000400000000000000" pitchFamily="50" charset="0"/>
              </a:rPr>
              <a:t>envelope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Graph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relaxation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Noise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Shadow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en-GB" sz="1400" dirty="0">
                <a:latin typeface="Pangram Light" panose="00000400000000000000" pitchFamily="50" charset="0"/>
              </a:rPr>
              <a:t>F</a:t>
            </a:r>
            <a:r>
              <a:rPr lang="nl-NL" sz="1400" dirty="0" err="1">
                <a:latin typeface="Pangram Light" panose="00000400000000000000" pitchFamily="50" charset="0"/>
              </a:rPr>
              <a:t>unction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b="1" dirty="0" err="1">
                <a:latin typeface="Pangram Light" panose="00000400000000000000" pitchFamily="50" charset="0"/>
              </a:rPr>
              <a:t>Growing</a:t>
            </a:r>
            <a:r>
              <a:rPr lang="nl-NL" sz="1400" b="1" dirty="0">
                <a:latin typeface="Pangram Light" panose="00000400000000000000" pitchFamily="50" charset="0"/>
              </a:rPr>
              <a:t> </a:t>
            </a:r>
            <a:r>
              <a:rPr lang="nl-NL" sz="1400" b="1" dirty="0" err="1">
                <a:latin typeface="Pangram Light" panose="00000400000000000000" pitchFamily="50" charset="0"/>
              </a:rPr>
              <a:t>algorithm</a:t>
            </a:r>
            <a:endParaRPr lang="nl-NL" sz="1400" b="1" dirty="0">
              <a:latin typeface="Pangram Light" panose="00000400000000000000" pitchFamily="50" charset="0"/>
            </a:endParaRPr>
          </a:p>
          <a:p>
            <a:r>
              <a:rPr lang="nl-NL" sz="1400" dirty="0">
                <a:latin typeface="Pangram Light" panose="00000400000000000000" pitchFamily="50" charset="0"/>
              </a:rPr>
              <a:t>Design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Path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finding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pPr marL="0" indent="0">
              <a:buFont typeface="Arial" pitchFamily="34" charset="0"/>
              <a:buNone/>
            </a:pPr>
            <a:endParaRPr lang="nl-NL" sz="1800" dirty="0">
              <a:latin typeface="Pangram Light" panose="00000400000000000000" pitchFamily="50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230762E7-8D9D-47BD-A51F-B1431C77E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>
            <a:normAutofit/>
          </a:bodyPr>
          <a:lstStyle/>
          <a:p>
            <a:pPr rtl="0"/>
            <a:r>
              <a:rPr lang="nl-NL" b="0" dirty="0" err="1">
                <a:latin typeface="Pangram Light" panose="00000400000000000000" pitchFamily="50" charset="0"/>
              </a:rPr>
              <a:t>Overview</a:t>
            </a:r>
            <a:r>
              <a:rPr lang="nl-NL" b="0" dirty="0">
                <a:latin typeface="Pangram Light" panose="00000400000000000000" pitchFamily="50" charset="0"/>
              </a:rPr>
              <a:t> of </a:t>
            </a:r>
            <a:r>
              <a:rPr lang="nl-NL" b="0" dirty="0" err="1">
                <a:latin typeface="Pangram Light" panose="00000400000000000000" pitchFamily="50" charset="0"/>
              </a:rPr>
              <a:t>the</a:t>
            </a:r>
            <a:r>
              <a:rPr lang="nl-NL" b="0" dirty="0">
                <a:latin typeface="Pangram Light" panose="00000400000000000000" pitchFamily="50" charset="0"/>
              </a:rPr>
              <a:t> </a:t>
            </a:r>
            <a:r>
              <a:rPr lang="nl-NL" b="0" dirty="0" err="1">
                <a:latin typeface="Pangram Light" panose="00000400000000000000" pitchFamily="50" charset="0"/>
              </a:rPr>
              <a:t>process</a:t>
            </a:r>
            <a:endParaRPr lang="nl-NL" b="0" dirty="0">
              <a:latin typeface="Pangram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10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pPr rtl="0"/>
            <a:r>
              <a:rPr lang="nl-NL" b="0" dirty="0">
                <a:latin typeface="Pangram" panose="00000500000000000000" pitchFamily="50" charset="0"/>
              </a:rPr>
              <a:t>Summary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5400" y="1510430"/>
            <a:ext cx="9601200" cy="5347570"/>
          </a:xfrm>
        </p:spPr>
        <p:txBody>
          <a:bodyPr rtlCol="0">
            <a:normAutofit/>
          </a:bodyPr>
          <a:lstStyle/>
          <a:p>
            <a:r>
              <a:rPr lang="nl-NL" sz="1400" dirty="0" err="1">
                <a:latin typeface="Pangram Light" panose="00000400000000000000" pitchFamily="50" charset="0"/>
              </a:rPr>
              <a:t>Overview</a:t>
            </a:r>
            <a:r>
              <a:rPr lang="nl-NL" sz="1400" dirty="0">
                <a:latin typeface="Pangram Light" panose="00000400000000000000" pitchFamily="50" charset="0"/>
              </a:rPr>
              <a:t>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process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endParaRPr lang="nl-NL" sz="1400" dirty="0">
              <a:solidFill>
                <a:srgbClr val="FF0000"/>
              </a:solidFill>
              <a:latin typeface="Pangram Light" panose="00000400000000000000" pitchFamily="50" charset="0"/>
            </a:endParaRPr>
          </a:p>
          <a:p>
            <a:r>
              <a:rPr lang="nl-NL" sz="1400" dirty="0">
                <a:latin typeface="Pangram Light" panose="00000400000000000000" pitchFamily="50" charset="0"/>
              </a:rPr>
              <a:t>Concept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Voxelisation</a:t>
            </a:r>
            <a:r>
              <a:rPr lang="nl-NL" sz="1400" dirty="0">
                <a:latin typeface="Pangram Light" panose="00000400000000000000" pitchFamily="50" charset="0"/>
              </a:rPr>
              <a:t>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plot</a:t>
            </a:r>
          </a:p>
          <a:p>
            <a:r>
              <a:rPr lang="nl-NL" sz="1400" dirty="0">
                <a:latin typeface="Pangram Light" panose="00000400000000000000" pitchFamily="50" charset="0"/>
              </a:rPr>
              <a:t>Solar </a:t>
            </a:r>
            <a:r>
              <a:rPr lang="nl-NL" sz="1400" dirty="0" err="1">
                <a:latin typeface="Pangram Light" panose="00000400000000000000" pitchFamily="50" charset="0"/>
              </a:rPr>
              <a:t>envelope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Graph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relaxation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Shadow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Noise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Growing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Path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finding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>
                <a:latin typeface="Pangram Light" panose="00000400000000000000" pitchFamily="50" charset="0"/>
              </a:rPr>
              <a:t>Design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Reflection</a:t>
            </a:r>
            <a:r>
              <a:rPr lang="nl-NL" sz="1400" dirty="0">
                <a:latin typeface="Pangram Light" panose="00000400000000000000" pitchFamily="50" charset="0"/>
              </a:rPr>
              <a:t>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process</a:t>
            </a:r>
            <a:endParaRPr lang="nl-NL" sz="1400" dirty="0">
              <a:latin typeface="Pangram Light" panose="00000400000000000000" pitchFamily="50" charset="0"/>
            </a:endParaRPr>
          </a:p>
          <a:p>
            <a:pPr marL="0" indent="0">
              <a:buNone/>
            </a:pPr>
            <a:endParaRPr lang="nl-NL" sz="1800" dirty="0">
              <a:latin typeface="Pangram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B5FAE-00A2-4AA9-A0E4-EAD9EC6E8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857250"/>
            <a:ext cx="9144000" cy="5143500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0D5D2DD-87A5-4450-A207-15D760B1B7C5}"/>
              </a:ext>
            </a:extLst>
          </p:cNvPr>
          <p:cNvSpPr txBox="1">
            <a:spLocks/>
          </p:cNvSpPr>
          <p:nvPr/>
        </p:nvSpPr>
        <p:spPr>
          <a:xfrm>
            <a:off x="1295400" y="1510430"/>
            <a:ext cx="9601200" cy="5347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dirty="0">
                <a:latin typeface="Pangram Light" panose="00000400000000000000" pitchFamily="50" charset="0"/>
              </a:rPr>
              <a:t>Concept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Voxelisation</a:t>
            </a:r>
            <a:r>
              <a:rPr lang="nl-NL" sz="1400" dirty="0">
                <a:latin typeface="Pangram Light" panose="00000400000000000000" pitchFamily="50" charset="0"/>
              </a:rPr>
              <a:t>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plot</a:t>
            </a:r>
          </a:p>
          <a:p>
            <a:r>
              <a:rPr lang="nl-NL" sz="1400" dirty="0">
                <a:latin typeface="Pangram Light" panose="00000400000000000000" pitchFamily="50" charset="0"/>
              </a:rPr>
              <a:t>Solar </a:t>
            </a:r>
            <a:r>
              <a:rPr lang="nl-NL" sz="1400" dirty="0" err="1">
                <a:latin typeface="Pangram Light" panose="00000400000000000000" pitchFamily="50" charset="0"/>
              </a:rPr>
              <a:t>envelope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Graph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relaxation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Noise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Shadow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en-GB" sz="1400" dirty="0">
                <a:latin typeface="Pangram Light" panose="00000400000000000000" pitchFamily="50" charset="0"/>
              </a:rPr>
              <a:t>F</a:t>
            </a:r>
            <a:r>
              <a:rPr lang="nl-NL" sz="1400" dirty="0" err="1">
                <a:latin typeface="Pangram Light" panose="00000400000000000000" pitchFamily="50" charset="0"/>
              </a:rPr>
              <a:t>unction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Growing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b="1" dirty="0">
                <a:latin typeface="Pangram Light" panose="00000400000000000000" pitchFamily="50" charset="0"/>
              </a:rPr>
              <a:t>Design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Path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finding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pPr marL="0" indent="0">
              <a:buFont typeface="Arial" pitchFamily="34" charset="0"/>
              <a:buNone/>
            </a:pPr>
            <a:endParaRPr lang="nl-NL" sz="1800" dirty="0">
              <a:latin typeface="Pangram Light" panose="00000400000000000000" pitchFamily="50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C0E5A42-08F0-474B-A4EE-8EFA4A5E0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>
            <a:normAutofit/>
          </a:bodyPr>
          <a:lstStyle/>
          <a:p>
            <a:pPr rtl="0"/>
            <a:r>
              <a:rPr lang="nl-NL" b="0" dirty="0" err="1">
                <a:latin typeface="Pangram Light" panose="00000400000000000000" pitchFamily="50" charset="0"/>
              </a:rPr>
              <a:t>Overview</a:t>
            </a:r>
            <a:r>
              <a:rPr lang="nl-NL" b="0" dirty="0">
                <a:latin typeface="Pangram Light" panose="00000400000000000000" pitchFamily="50" charset="0"/>
              </a:rPr>
              <a:t> of </a:t>
            </a:r>
            <a:r>
              <a:rPr lang="nl-NL" b="0" dirty="0" err="1">
                <a:latin typeface="Pangram Light" panose="00000400000000000000" pitchFamily="50" charset="0"/>
              </a:rPr>
              <a:t>the</a:t>
            </a:r>
            <a:r>
              <a:rPr lang="nl-NL" b="0" dirty="0">
                <a:latin typeface="Pangram Light" panose="00000400000000000000" pitchFamily="50" charset="0"/>
              </a:rPr>
              <a:t> </a:t>
            </a:r>
            <a:r>
              <a:rPr lang="nl-NL" b="0" dirty="0" err="1">
                <a:latin typeface="Pangram Light" panose="00000400000000000000" pitchFamily="50" charset="0"/>
              </a:rPr>
              <a:t>process</a:t>
            </a:r>
            <a:endParaRPr lang="nl-NL" b="0" dirty="0">
              <a:latin typeface="Pangram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17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0D5D2DD-87A5-4450-A207-15D760B1B7C5}"/>
              </a:ext>
            </a:extLst>
          </p:cNvPr>
          <p:cNvSpPr txBox="1">
            <a:spLocks/>
          </p:cNvSpPr>
          <p:nvPr/>
        </p:nvSpPr>
        <p:spPr>
          <a:xfrm>
            <a:off x="1295400" y="1510430"/>
            <a:ext cx="9601200" cy="5347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dirty="0">
                <a:latin typeface="Pangram Light" panose="00000400000000000000" pitchFamily="50" charset="0"/>
              </a:rPr>
              <a:t>Concept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Voxelisation</a:t>
            </a:r>
            <a:r>
              <a:rPr lang="nl-NL" sz="1400" dirty="0">
                <a:latin typeface="Pangram Light" panose="00000400000000000000" pitchFamily="50" charset="0"/>
              </a:rPr>
              <a:t>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plot</a:t>
            </a:r>
          </a:p>
          <a:p>
            <a:r>
              <a:rPr lang="nl-NL" sz="1400" dirty="0">
                <a:latin typeface="Pangram Light" panose="00000400000000000000" pitchFamily="50" charset="0"/>
              </a:rPr>
              <a:t>Solar </a:t>
            </a:r>
            <a:r>
              <a:rPr lang="nl-NL" sz="1400" dirty="0" err="1">
                <a:latin typeface="Pangram Light" panose="00000400000000000000" pitchFamily="50" charset="0"/>
              </a:rPr>
              <a:t>envelope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Graph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relaxation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Noise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Shadow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en-GB" sz="1400" dirty="0">
                <a:latin typeface="Pangram Light" panose="00000400000000000000" pitchFamily="50" charset="0"/>
              </a:rPr>
              <a:t>F</a:t>
            </a:r>
            <a:r>
              <a:rPr lang="nl-NL" sz="1400" dirty="0" err="1">
                <a:latin typeface="Pangram Light" panose="00000400000000000000" pitchFamily="50" charset="0"/>
              </a:rPr>
              <a:t>unction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Growing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>
                <a:latin typeface="Pangram Light" panose="00000400000000000000" pitchFamily="50" charset="0"/>
              </a:rPr>
              <a:t>Design</a:t>
            </a:r>
          </a:p>
          <a:p>
            <a:r>
              <a:rPr lang="nl-NL" sz="1400" b="1" dirty="0" err="1">
                <a:latin typeface="Pangram Light" panose="00000400000000000000" pitchFamily="50" charset="0"/>
              </a:rPr>
              <a:t>Path</a:t>
            </a:r>
            <a:r>
              <a:rPr lang="nl-NL" sz="1400" b="1" dirty="0">
                <a:latin typeface="Pangram Light" panose="00000400000000000000" pitchFamily="50" charset="0"/>
              </a:rPr>
              <a:t> </a:t>
            </a:r>
            <a:r>
              <a:rPr lang="nl-NL" sz="1400" b="1" dirty="0" err="1">
                <a:latin typeface="Pangram Light" panose="00000400000000000000" pitchFamily="50" charset="0"/>
              </a:rPr>
              <a:t>finding</a:t>
            </a:r>
            <a:r>
              <a:rPr lang="nl-NL" sz="1400" b="1" dirty="0">
                <a:latin typeface="Pangram Light" panose="00000400000000000000" pitchFamily="50" charset="0"/>
              </a:rPr>
              <a:t> </a:t>
            </a:r>
            <a:r>
              <a:rPr lang="nl-NL" sz="1400" b="1" dirty="0" err="1">
                <a:latin typeface="Pangram Light" panose="00000400000000000000" pitchFamily="50" charset="0"/>
              </a:rPr>
              <a:t>algorithm</a:t>
            </a:r>
            <a:endParaRPr lang="nl-NL" sz="1400" b="1" dirty="0">
              <a:latin typeface="Pangram Light" panose="00000400000000000000" pitchFamily="50" charset="0"/>
            </a:endParaRPr>
          </a:p>
          <a:p>
            <a:pPr marL="0" indent="0">
              <a:buFont typeface="Arial" pitchFamily="34" charset="0"/>
              <a:buNone/>
            </a:pPr>
            <a:endParaRPr lang="nl-NL" sz="1800" dirty="0">
              <a:latin typeface="Pangram Light" panose="00000400000000000000" pitchFamily="50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C1C7D3B-534D-49B7-B058-2403B663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>
            <a:normAutofit/>
          </a:bodyPr>
          <a:lstStyle/>
          <a:p>
            <a:pPr rtl="0"/>
            <a:r>
              <a:rPr lang="nl-NL" b="0" dirty="0" err="1">
                <a:latin typeface="Pangram Light" panose="00000400000000000000" pitchFamily="50" charset="0"/>
              </a:rPr>
              <a:t>Overview</a:t>
            </a:r>
            <a:r>
              <a:rPr lang="nl-NL" b="0" dirty="0">
                <a:latin typeface="Pangram Light" panose="00000400000000000000" pitchFamily="50" charset="0"/>
              </a:rPr>
              <a:t> of </a:t>
            </a:r>
            <a:r>
              <a:rPr lang="nl-NL" b="0" dirty="0" err="1">
                <a:latin typeface="Pangram Light" panose="00000400000000000000" pitchFamily="50" charset="0"/>
              </a:rPr>
              <a:t>the</a:t>
            </a:r>
            <a:r>
              <a:rPr lang="nl-NL" b="0" dirty="0">
                <a:latin typeface="Pangram Light" panose="00000400000000000000" pitchFamily="50" charset="0"/>
              </a:rPr>
              <a:t> </a:t>
            </a:r>
            <a:r>
              <a:rPr lang="nl-NL" b="0" dirty="0" err="1">
                <a:latin typeface="Pangram Light" panose="00000400000000000000" pitchFamily="50" charset="0"/>
              </a:rPr>
              <a:t>process</a:t>
            </a:r>
            <a:endParaRPr lang="nl-NL" b="0" dirty="0">
              <a:latin typeface="Pangram Light" panose="00000400000000000000" pitchFamily="50" charset="0"/>
            </a:endParaRPr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A42B2BE4-0826-4300-BA64-310BC57D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6" y="-432197"/>
            <a:ext cx="10304462" cy="772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9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Voxelisation</a:t>
            </a:r>
            <a:r>
              <a:rPr lang="nl-NL" dirty="0">
                <a:latin typeface="Pangram Light" panose="00000400000000000000" pitchFamily="50" charset="0"/>
              </a:rPr>
              <a:t> of </a:t>
            </a:r>
            <a:r>
              <a:rPr lang="nl-NL" dirty="0" err="1">
                <a:latin typeface="Pangram Light" panose="00000400000000000000" pitchFamily="50" charset="0"/>
              </a:rPr>
              <a:t>the</a:t>
            </a:r>
            <a:r>
              <a:rPr lang="nl-NL" dirty="0">
                <a:latin typeface="Pangram Light" panose="00000400000000000000" pitchFamily="50" charset="0"/>
              </a:rPr>
              <a:t> building plot</a:t>
            </a:r>
          </a:p>
        </p:txBody>
      </p:sp>
      <p:pic>
        <p:nvPicPr>
          <p:cNvPr id="6" name="Picture 2" descr="https://lh3.googleusercontent.com/TCSe4kIWfYd1eDNFy1KJhBx6YNH2ymnOCmqRwp6_XVVY98-V-_7Z3KlWw9txxxeESik5arDI7TaXqhkxi31_rChBUCaB5y4dogqw86ohNCZxpUMZxuvMUVSa-Xveax3xP1RC7Btr">
            <a:extLst>
              <a:ext uri="{FF2B5EF4-FFF2-40B4-BE49-F238E27FC236}">
                <a16:creationId xmlns:a16="http://schemas.microsoft.com/office/drawing/2014/main" id="{D4C2F7E6-089A-4DBD-81A0-23371253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" y="2904730"/>
            <a:ext cx="8164161" cy="353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7BD0E16B-F09C-464C-B7B0-58400B430763}"/>
              </a:ext>
            </a:extLst>
          </p:cNvPr>
          <p:cNvSpPr txBox="1">
            <a:spLocks/>
          </p:cNvSpPr>
          <p:nvPr/>
        </p:nvSpPr>
        <p:spPr>
          <a:xfrm>
            <a:off x="7816424" y="1879160"/>
            <a:ext cx="3771231" cy="74324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 err="1">
                <a:latin typeface="Pangram Light" panose="00000400000000000000" pitchFamily="50" charset="0"/>
              </a:rPr>
              <a:t>Voxel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size</a:t>
            </a:r>
            <a:r>
              <a:rPr lang="nl-NL" dirty="0">
                <a:latin typeface="Pangram Light" panose="00000400000000000000" pitchFamily="50" charset="0"/>
              </a:rPr>
              <a:t>: 1m x 1m x 3.24m 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AEB3B47-EA6D-428E-8F35-10DC311B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308" y="4283089"/>
            <a:ext cx="3032063" cy="229970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0F0E307-BE32-4BFE-8CC0-73851B9D5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235" y="2787546"/>
            <a:ext cx="1926526" cy="252360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BDB39DC5-3C18-48B1-8531-4AC999F43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6835" y="2364018"/>
            <a:ext cx="1919529" cy="175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6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>
                <a:latin typeface="Pangram Light" panose="00000400000000000000" pitchFamily="50" charset="0"/>
              </a:rPr>
              <a:t>Solar </a:t>
            </a:r>
            <a:r>
              <a:rPr lang="nl-NL" dirty="0" err="1">
                <a:latin typeface="Pangram Light" panose="00000400000000000000" pitchFamily="50" charset="0"/>
              </a:rPr>
              <a:t>envelope</a:t>
            </a:r>
            <a:endParaRPr lang="nl-NL" dirty="0">
              <a:latin typeface="Pangram Light" panose="00000400000000000000" pitchFamily="50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6251B97-DCED-4C5E-96B6-B74919B3F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18" t="20000" r="28334" b="36322"/>
          <a:stretch/>
        </p:blipFill>
        <p:spPr>
          <a:xfrm>
            <a:off x="63850" y="1847223"/>
            <a:ext cx="5878960" cy="4432549"/>
          </a:xfrm>
          <a:prstGeom prst="rect">
            <a:avLst/>
          </a:prstGeom>
        </p:spPr>
      </p:pic>
      <p:pic>
        <p:nvPicPr>
          <p:cNvPr id="7" name="Picture 4" descr="https://lh6.googleusercontent.com/jt04kInjXeiwR9QVW9ToMItrCA02kqkwwl4ExT8gcTahCANaHpNGsVbmYgI6zIR7p9oCYB4J0N3XtzADVKfWMyY-SBbq0OFv7TKQfk8fm_Um1lFsQ1Auooo7Ks58EnR2_ux9Er8L">
            <a:extLst>
              <a:ext uri="{FF2B5EF4-FFF2-40B4-BE49-F238E27FC236}">
                <a16:creationId xmlns:a16="http://schemas.microsoft.com/office/drawing/2014/main" id="{AA8E2210-7F9C-4261-98FC-9387F468F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874" y="2696917"/>
            <a:ext cx="497205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29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>
                <a:latin typeface="Pangram Light" panose="00000400000000000000" pitchFamily="50" charset="0"/>
              </a:rPr>
              <a:t>Solar </a:t>
            </a:r>
            <a:r>
              <a:rPr lang="nl-NL" dirty="0" err="1">
                <a:latin typeface="Pangram Light" panose="00000400000000000000" pitchFamily="50" charset="0"/>
              </a:rPr>
              <a:t>envelope</a:t>
            </a:r>
            <a:endParaRPr lang="nl-NL" dirty="0">
              <a:latin typeface="Pangram Light" panose="00000400000000000000" pitchFamily="50" charset="0"/>
            </a:endParaRPr>
          </a:p>
        </p:txBody>
      </p:sp>
      <p:pic>
        <p:nvPicPr>
          <p:cNvPr id="11" name="Afbeelding 10" descr="Afbeelding met binnen&#10;&#10;Automatisch gegenereerde beschrijving">
            <a:extLst>
              <a:ext uri="{FF2B5EF4-FFF2-40B4-BE49-F238E27FC236}">
                <a16:creationId xmlns:a16="http://schemas.microsoft.com/office/drawing/2014/main" id="{6C54A12D-4BBF-4F8F-9CB3-CCBE6225D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571" y="-3437583"/>
            <a:ext cx="12982126" cy="973659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5F0A2936-2C1C-4FC3-85F7-0CE2D1806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89424" y="141890"/>
            <a:ext cx="11301021" cy="847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8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3C15869E-6C34-409A-8562-9B37F39C2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19" t="19418" r="23851" b="19870"/>
          <a:stretch/>
        </p:blipFill>
        <p:spPr>
          <a:xfrm>
            <a:off x="3187083" y="841749"/>
            <a:ext cx="5592932" cy="60162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Graph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relaxation</a:t>
            </a:r>
            <a:endParaRPr lang="nl-NL" dirty="0">
              <a:latin typeface="Pangram Light" panose="00000400000000000000" pitchFamily="50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DB9DAE7-5B6C-47FE-ACE6-8E54ED102772}"/>
              </a:ext>
            </a:extLst>
          </p:cNvPr>
          <p:cNvSpPr txBox="1"/>
          <p:nvPr/>
        </p:nvSpPr>
        <p:spPr>
          <a:xfrm>
            <a:off x="9437702" y="5413241"/>
            <a:ext cx="2467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FF0000"/>
                </a:solidFill>
                <a:latin typeface="Pangram Light" panose="00000400000000000000" pitchFamily="50" charset="0"/>
              </a:rPr>
              <a:t>Atrium</a:t>
            </a:r>
          </a:p>
          <a:p>
            <a:r>
              <a:rPr lang="nl-NL" sz="1400" dirty="0">
                <a:solidFill>
                  <a:srgbClr val="FF9900"/>
                </a:solidFill>
                <a:latin typeface="Pangram Light" panose="00000400000000000000" pitchFamily="50" charset="0"/>
              </a:rPr>
              <a:t>Student </a:t>
            </a:r>
            <a:r>
              <a:rPr lang="nl-NL" sz="1400" dirty="0" err="1">
                <a:solidFill>
                  <a:srgbClr val="FF9900"/>
                </a:solidFill>
                <a:latin typeface="Pangram Light" panose="00000400000000000000" pitchFamily="50" charset="0"/>
              </a:rPr>
              <a:t>housing</a:t>
            </a:r>
            <a:endParaRPr lang="nl-NL" sz="1400" dirty="0">
              <a:solidFill>
                <a:srgbClr val="FF9900"/>
              </a:solidFill>
              <a:latin typeface="Pangram Light" panose="00000400000000000000" pitchFamily="50" charset="0"/>
            </a:endParaRPr>
          </a:p>
          <a:p>
            <a:r>
              <a:rPr lang="nl-NL" sz="1400" dirty="0" err="1">
                <a:solidFill>
                  <a:srgbClr val="FFAFF0"/>
                </a:solidFill>
                <a:latin typeface="Pangram Light" panose="00000400000000000000" pitchFamily="50" charset="0"/>
              </a:rPr>
              <a:t>Assisted</a:t>
            </a:r>
            <a:r>
              <a:rPr lang="nl-NL" sz="1400" dirty="0">
                <a:solidFill>
                  <a:srgbClr val="FFAFF0"/>
                </a:solidFill>
                <a:latin typeface="Pangram Light" panose="00000400000000000000" pitchFamily="50" charset="0"/>
              </a:rPr>
              <a:t> living</a:t>
            </a:r>
          </a:p>
          <a:p>
            <a:r>
              <a:rPr lang="nl-NL" sz="1400" dirty="0">
                <a:solidFill>
                  <a:srgbClr val="C600D5"/>
                </a:solidFill>
                <a:latin typeface="Pangram Light" panose="00000400000000000000" pitchFamily="50" charset="0"/>
              </a:rPr>
              <a:t>Starter </a:t>
            </a:r>
            <a:r>
              <a:rPr lang="nl-NL" sz="1400" dirty="0" err="1">
                <a:solidFill>
                  <a:srgbClr val="C600D5"/>
                </a:solidFill>
                <a:latin typeface="Pangram Light" panose="00000400000000000000" pitchFamily="50" charset="0"/>
              </a:rPr>
              <a:t>housing</a:t>
            </a:r>
            <a:endParaRPr lang="nl-NL" sz="1400" dirty="0">
              <a:solidFill>
                <a:srgbClr val="C600D5"/>
              </a:solidFill>
              <a:latin typeface="Pangram Light" panose="00000400000000000000" pitchFamily="50" charset="0"/>
            </a:endParaRPr>
          </a:p>
          <a:p>
            <a:r>
              <a:rPr lang="nl-NL" sz="1400" dirty="0">
                <a:solidFill>
                  <a:srgbClr val="0D27C0"/>
                </a:solidFill>
                <a:latin typeface="Pangram Light" panose="00000400000000000000" pitchFamily="50" charset="0"/>
              </a:rPr>
              <a:t>Public </a:t>
            </a:r>
            <a:r>
              <a:rPr lang="nl-NL" sz="1400" dirty="0" err="1">
                <a:solidFill>
                  <a:srgbClr val="0D27C0"/>
                </a:solidFill>
                <a:latin typeface="Pangram Light" panose="00000400000000000000" pitchFamily="50" charset="0"/>
              </a:rPr>
              <a:t>functions</a:t>
            </a:r>
            <a:endParaRPr lang="nl-NL" sz="1400" dirty="0">
              <a:solidFill>
                <a:srgbClr val="0D27C0"/>
              </a:solidFill>
              <a:latin typeface="Pangram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96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Shadow</a:t>
            </a:r>
            <a:r>
              <a:rPr lang="nl-NL" dirty="0">
                <a:latin typeface="Pangram Light" panose="00000400000000000000" pitchFamily="50" charset="0"/>
              </a:rPr>
              <a:t> analysis</a:t>
            </a:r>
          </a:p>
        </p:txBody>
      </p:sp>
      <p:pic>
        <p:nvPicPr>
          <p:cNvPr id="5" name="Afbeelding 4" descr="Afbeelding met tafel, binnen, oranje, zitten&#10;&#10;Automatisch gegenereerde beschrijving">
            <a:extLst>
              <a:ext uri="{FF2B5EF4-FFF2-40B4-BE49-F238E27FC236}">
                <a16:creationId xmlns:a16="http://schemas.microsoft.com/office/drawing/2014/main" id="{B2FC2755-11B7-4B71-8119-644D20281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242" y="850602"/>
            <a:ext cx="7653116" cy="57398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F965F3-5D89-4EBC-9DA5-13CC56B25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2055961"/>
          </a:xfrm>
        </p:spPr>
        <p:txBody>
          <a:bodyPr/>
          <a:lstStyle/>
          <a:p>
            <a:r>
              <a:rPr lang="en-GB" dirty="0">
                <a:latin typeface="Pangram" panose="00000500000000000000" pitchFamily="50" charset="0"/>
              </a:rPr>
              <a:t>For every voxel:</a:t>
            </a:r>
          </a:p>
          <a:p>
            <a:pPr lvl="1"/>
            <a:r>
              <a:rPr lang="en-GB" dirty="0">
                <a:latin typeface="Pangram Light" panose="00000400000000000000" pitchFamily="50" charset="0"/>
              </a:rPr>
              <a:t>Get the </a:t>
            </a:r>
            <a:r>
              <a:rPr lang="en-GB" b="1" dirty="0" err="1">
                <a:latin typeface="Pangram" panose="00000500000000000000" pitchFamily="50" charset="0"/>
              </a:rPr>
              <a:t>centerpoint</a:t>
            </a:r>
            <a:endParaRPr lang="en-GB" b="1" dirty="0">
              <a:latin typeface="Pangram" panose="00000500000000000000" pitchFamily="50" charset="0"/>
            </a:endParaRPr>
          </a:p>
          <a:p>
            <a:pPr lvl="1"/>
            <a:r>
              <a:rPr lang="en-GB" dirty="0">
                <a:latin typeface="Pangram Light" panose="00000400000000000000" pitchFamily="50" charset="0"/>
              </a:rPr>
              <a:t>Draw a </a:t>
            </a:r>
            <a:r>
              <a:rPr lang="en-GB" b="1" dirty="0">
                <a:latin typeface="Pangram" panose="00000500000000000000" pitchFamily="50" charset="0"/>
              </a:rPr>
              <a:t>reversed solar ray </a:t>
            </a:r>
            <a:r>
              <a:rPr lang="en-GB" dirty="0">
                <a:latin typeface="Pangram Light" panose="00000400000000000000" pitchFamily="50" charset="0"/>
              </a:rPr>
              <a:t>from the </a:t>
            </a:r>
            <a:r>
              <a:rPr lang="en-GB" dirty="0" err="1">
                <a:latin typeface="Pangram Light" panose="00000400000000000000" pitchFamily="50" charset="0"/>
              </a:rPr>
              <a:t>centerpoint</a:t>
            </a:r>
            <a:endParaRPr lang="en-GB" dirty="0">
              <a:latin typeface="Pangram Light" panose="00000400000000000000" pitchFamily="50" charset="0"/>
            </a:endParaRPr>
          </a:p>
          <a:p>
            <a:pPr lvl="1"/>
            <a:r>
              <a:rPr lang="en-GB" b="1" dirty="0">
                <a:latin typeface="Pangram" panose="00000500000000000000" pitchFamily="50" charset="0"/>
              </a:rPr>
              <a:t>Intersect</a:t>
            </a:r>
            <a:r>
              <a:rPr lang="en-GB" b="1" dirty="0">
                <a:latin typeface="Pangram Light" panose="00000400000000000000" pitchFamily="50" charset="0"/>
              </a:rPr>
              <a:t> </a:t>
            </a:r>
            <a:r>
              <a:rPr lang="en-GB" dirty="0">
                <a:latin typeface="Pangram Light" panose="00000400000000000000" pitchFamily="50" charset="0"/>
              </a:rPr>
              <a:t>solar ray with environment</a:t>
            </a:r>
          </a:p>
          <a:p>
            <a:pPr lvl="1"/>
            <a:r>
              <a:rPr lang="en-GB" b="1" dirty="0">
                <a:latin typeface="Pangram" panose="00000500000000000000" pitchFamily="50" charset="0"/>
              </a:rPr>
              <a:t>Count</a:t>
            </a:r>
            <a:r>
              <a:rPr lang="en-GB" dirty="0">
                <a:latin typeface="Pangram Light" panose="00000400000000000000" pitchFamily="50" charset="0"/>
              </a:rPr>
              <a:t> how many times the ray intersects</a:t>
            </a:r>
          </a:p>
          <a:p>
            <a:pPr marL="274320" lvl="1" indent="0">
              <a:buNone/>
            </a:pPr>
            <a:endParaRPr lang="en-GB" dirty="0">
              <a:latin typeface="Pangram Light" panose="00000400000000000000" pitchFamily="50" charset="0"/>
            </a:endParaRPr>
          </a:p>
          <a:p>
            <a:pPr marL="274320" lvl="1" indent="0">
              <a:buNone/>
            </a:pPr>
            <a:endParaRPr lang="en-GB" dirty="0">
              <a:latin typeface="Pangram Light" panose="000004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0D51C2-F47B-4FCF-B65C-1784158AA96E}"/>
              </a:ext>
            </a:extLst>
          </p:cNvPr>
          <p:cNvSpPr txBox="1"/>
          <p:nvPr/>
        </p:nvSpPr>
        <p:spPr>
          <a:xfrm>
            <a:off x="1295400" y="4321834"/>
            <a:ext cx="5993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Pangram" panose="00000500000000000000" pitchFamily="50" charset="0"/>
              </a:rPr>
              <a:t>Output: </a:t>
            </a:r>
            <a:r>
              <a:rPr lang="en-GB" dirty="0">
                <a:latin typeface="Pangram Light" panose="00000400000000000000" pitchFamily="50" charset="0"/>
              </a:rPr>
              <a:t>amount of hits indicating how many times the sun was blocked for each voxel</a:t>
            </a:r>
            <a:endParaRPr lang="en-GB" dirty="0">
              <a:latin typeface="Pangram" panose="00000500000000000000" pitchFamily="50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2297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Noise</a:t>
            </a:r>
            <a:r>
              <a:rPr lang="nl-NL" dirty="0">
                <a:latin typeface="Pangram Light" panose="00000400000000000000" pitchFamily="50" charset="0"/>
              </a:rPr>
              <a:t> analysis</a:t>
            </a:r>
          </a:p>
        </p:txBody>
      </p:sp>
      <p:pic>
        <p:nvPicPr>
          <p:cNvPr id="7" name="Afbeelding 6" descr="Afbeelding met tafel, zitten, binnen&#10;&#10;Automatisch gegenereerde beschrijving">
            <a:extLst>
              <a:ext uri="{FF2B5EF4-FFF2-40B4-BE49-F238E27FC236}">
                <a16:creationId xmlns:a16="http://schemas.microsoft.com/office/drawing/2014/main" id="{0DCDEAC8-D1F3-49E2-971B-30B03957F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874" y="932810"/>
            <a:ext cx="7533308" cy="5649982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CF903-FB18-40DE-AFD2-BBB29D23E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5105400" cy="2055961"/>
          </a:xfrm>
        </p:spPr>
        <p:txBody>
          <a:bodyPr>
            <a:normAutofit/>
          </a:bodyPr>
          <a:lstStyle/>
          <a:p>
            <a:r>
              <a:rPr lang="en-GB" dirty="0">
                <a:latin typeface="Pangram" panose="00000500000000000000" pitchFamily="50" charset="0"/>
              </a:rPr>
              <a:t>For every voxel:</a:t>
            </a:r>
          </a:p>
          <a:p>
            <a:pPr lvl="1"/>
            <a:r>
              <a:rPr lang="en-GB" dirty="0">
                <a:latin typeface="Pangram Light" panose="00000400000000000000" pitchFamily="50" charset="0"/>
              </a:rPr>
              <a:t>Get the </a:t>
            </a:r>
            <a:r>
              <a:rPr lang="en-GB" b="1" dirty="0" err="1">
                <a:latin typeface="Pangram" panose="00000500000000000000" pitchFamily="50" charset="0"/>
              </a:rPr>
              <a:t>centerpoint</a:t>
            </a:r>
            <a:endParaRPr lang="en-GB" b="1" dirty="0">
              <a:latin typeface="Pangram" panose="00000500000000000000" pitchFamily="50" charset="0"/>
            </a:endParaRPr>
          </a:p>
          <a:p>
            <a:pPr lvl="1"/>
            <a:r>
              <a:rPr lang="en-GB" dirty="0">
                <a:latin typeface="Pangram Light" panose="00000400000000000000" pitchFamily="50" charset="0"/>
              </a:rPr>
              <a:t>Calculate </a:t>
            </a:r>
            <a:r>
              <a:rPr lang="en-GB" b="1" dirty="0">
                <a:latin typeface="Pangram" panose="00000500000000000000" pitchFamily="50" charset="0"/>
              </a:rPr>
              <a:t>distance</a:t>
            </a:r>
            <a:r>
              <a:rPr lang="en-GB" dirty="0">
                <a:latin typeface="Pangram Light" panose="00000400000000000000" pitchFamily="50" charset="0"/>
              </a:rPr>
              <a:t> between point and source of sound</a:t>
            </a:r>
          </a:p>
          <a:p>
            <a:pPr marL="274320" lvl="1" indent="0">
              <a:buNone/>
            </a:pPr>
            <a:endParaRPr lang="en-GB" dirty="0">
              <a:latin typeface="Pangram Light" panose="00000400000000000000" pitchFamily="50" charset="0"/>
            </a:endParaRPr>
          </a:p>
          <a:p>
            <a:pPr marL="274320" lvl="1" indent="0">
              <a:buNone/>
            </a:pPr>
            <a:endParaRPr lang="en-GB" dirty="0">
              <a:latin typeface="Pangram Light" panose="00000400000000000000" pitchFamily="50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72DB4AF-309F-4CAB-BBA6-0F6E85F92F46}"/>
              </a:ext>
            </a:extLst>
          </p:cNvPr>
          <p:cNvSpPr txBox="1">
            <a:spLocks/>
          </p:cNvSpPr>
          <p:nvPr/>
        </p:nvSpPr>
        <p:spPr>
          <a:xfrm>
            <a:off x="1295400" y="3937312"/>
            <a:ext cx="5648864" cy="2055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latin typeface="Pangram" panose="00000500000000000000" pitchFamily="50" charset="0"/>
              </a:rPr>
              <a:t>Output: </a:t>
            </a:r>
            <a:r>
              <a:rPr lang="en-GB" dirty="0">
                <a:latin typeface="Pangram Light" panose="00000400000000000000" pitchFamily="50" charset="0"/>
              </a:rPr>
              <a:t>list of distances </a:t>
            </a:r>
          </a:p>
          <a:p>
            <a:pPr marL="0" indent="0">
              <a:buNone/>
            </a:pPr>
            <a:r>
              <a:rPr lang="en-GB" dirty="0">
                <a:latin typeface="Pangram Light" panose="00000400000000000000" pitchFamily="50" charset="0"/>
              </a:rPr>
              <a:t>Higher distance = less noise disturbance</a:t>
            </a:r>
          </a:p>
          <a:p>
            <a:pPr marL="274320" lvl="1" indent="0">
              <a:buFont typeface="Arial" pitchFamily="34" charset="0"/>
              <a:buNone/>
            </a:pPr>
            <a:endParaRPr lang="en-GB" dirty="0">
              <a:latin typeface="Pangram Light" panose="00000400000000000000" pitchFamily="50" charset="0"/>
            </a:endParaRPr>
          </a:p>
          <a:p>
            <a:pPr marL="274320" lvl="1" indent="0">
              <a:buFont typeface="Arial" pitchFamily="34" charset="0"/>
              <a:buNone/>
            </a:pPr>
            <a:endParaRPr lang="en-GB" dirty="0">
              <a:latin typeface="Pangram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54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Growing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r>
              <a:rPr lang="nl-NL" dirty="0">
                <a:latin typeface="Pangram Light" panose="00000400000000000000" pitchFamily="50" charset="0"/>
              </a:rPr>
              <a:t>: pseudocode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80786B00-C650-4EDE-BEEE-D776173B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84439"/>
            <a:ext cx="6561338" cy="2272165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en-US" sz="1600" dirty="0">
                <a:latin typeface="Pangram" panose="00000500000000000000" pitchFamily="50" charset="0"/>
              </a:rPr>
              <a:t>Input: </a:t>
            </a:r>
          </a:p>
          <a:p>
            <a:r>
              <a:rPr lang="en-US" sz="1600" dirty="0">
                <a:latin typeface="Pangram" panose="00000500000000000000" pitchFamily="50" charset="0"/>
              </a:rPr>
              <a:t>indices of the starting points </a:t>
            </a:r>
            <a:r>
              <a:rPr lang="en-US" sz="1600" dirty="0">
                <a:latin typeface="Pangram Light" panose="00000400000000000000" pitchFamily="50" charset="0"/>
              </a:rPr>
              <a:t>of the functions (placed according to the graph relaxation) </a:t>
            </a:r>
          </a:p>
          <a:p>
            <a:r>
              <a:rPr lang="en-US" sz="1600" dirty="0">
                <a:latin typeface="Pangram Light" panose="00000400000000000000" pitchFamily="50" charset="0"/>
              </a:rPr>
              <a:t>integer </a:t>
            </a:r>
            <a:r>
              <a:rPr lang="en-US" sz="1600" dirty="0">
                <a:latin typeface="Pangram" panose="00000500000000000000" pitchFamily="50" charset="0"/>
              </a:rPr>
              <a:t>x, y and z coordinates </a:t>
            </a:r>
            <a:r>
              <a:rPr lang="en-US" sz="1600" dirty="0">
                <a:latin typeface="Pangram Light" panose="00000400000000000000" pitchFamily="50" charset="0"/>
              </a:rPr>
              <a:t>of the </a:t>
            </a:r>
            <a:r>
              <a:rPr lang="en-US" sz="1600" dirty="0" err="1">
                <a:latin typeface="Pangram Light" panose="00000400000000000000" pitchFamily="50" charset="0"/>
              </a:rPr>
              <a:t>pointcloud</a:t>
            </a:r>
            <a:r>
              <a:rPr lang="en-US" sz="1600" dirty="0">
                <a:latin typeface="Pangram Light" panose="00000400000000000000" pitchFamily="50" charset="0"/>
              </a:rPr>
              <a:t> left over after the solar envelope</a:t>
            </a:r>
          </a:p>
          <a:p>
            <a:r>
              <a:rPr lang="en-US" sz="1600" dirty="0">
                <a:latin typeface="Pangram" panose="00000500000000000000" pitchFamily="50" charset="0"/>
              </a:rPr>
              <a:t>noise- (and shadow-) values</a:t>
            </a:r>
            <a:r>
              <a:rPr lang="en-US" sz="1600" dirty="0">
                <a:latin typeface="Pangram Light" panose="00000400000000000000" pitchFamily="50" charset="0"/>
              </a:rPr>
              <a:t> for each point in the </a:t>
            </a:r>
            <a:r>
              <a:rPr lang="en-US" sz="1600" dirty="0" err="1">
                <a:latin typeface="Pangram Light" panose="00000400000000000000" pitchFamily="50" charset="0"/>
              </a:rPr>
              <a:t>pointcloud</a:t>
            </a:r>
            <a:endParaRPr lang="en-US" sz="1600" dirty="0">
              <a:latin typeface="Pangram Light" panose="00000400000000000000" pitchFamily="50" charset="0"/>
            </a:endParaRPr>
          </a:p>
          <a:p>
            <a:pPr marL="0" indent="0">
              <a:buNone/>
            </a:pPr>
            <a:endParaRPr lang="nl-NL" sz="1800" dirty="0">
              <a:latin typeface="Pangram Light" panose="00000400000000000000" pitchFamily="50" charset="0"/>
            </a:endParaRPr>
          </a:p>
        </p:txBody>
      </p:sp>
      <p:pic>
        <p:nvPicPr>
          <p:cNvPr id="9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760E2DB7-50B3-43DB-A30E-B13DCF48C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31" t="15348" r="11225" b="18072"/>
          <a:stretch/>
        </p:blipFill>
        <p:spPr>
          <a:xfrm>
            <a:off x="8034291" y="2566165"/>
            <a:ext cx="3781888" cy="401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5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Growing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r>
              <a:rPr lang="nl-NL" dirty="0">
                <a:latin typeface="Pangram Light" panose="00000400000000000000" pitchFamily="50" charset="0"/>
              </a:rPr>
              <a:t>: pseudocode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80786B00-C650-4EDE-BEEE-D776173B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196937"/>
            <a:ext cx="7032816" cy="3209848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en-US" sz="1600" dirty="0">
                <a:latin typeface="Pangram" panose="00000500000000000000" pitchFamily="50" charset="0"/>
              </a:rPr>
              <a:t>Algorithm:</a:t>
            </a:r>
          </a:p>
          <a:p>
            <a:r>
              <a:rPr lang="en-US" sz="1600" dirty="0">
                <a:latin typeface="Pangram Light" panose="00000400000000000000" pitchFamily="50" charset="0"/>
              </a:rPr>
              <a:t>define the </a:t>
            </a:r>
            <a:r>
              <a:rPr lang="en-US" sz="1600" dirty="0">
                <a:latin typeface="Pangram" panose="00000500000000000000" pitchFamily="50" charset="0"/>
              </a:rPr>
              <a:t>characteristics of each function</a:t>
            </a:r>
            <a:r>
              <a:rPr lang="en-US" sz="1600" dirty="0">
                <a:latin typeface="Pangram Light" panose="00000400000000000000" pitchFamily="50" charset="0"/>
              </a:rPr>
              <a:t> in the building (maximum surface, maximum shadow value and minimum noise value)</a:t>
            </a:r>
          </a:p>
          <a:p>
            <a:r>
              <a:rPr lang="en-US" sz="1600" dirty="0">
                <a:latin typeface="Pangram Light" panose="00000400000000000000" pitchFamily="50" charset="0"/>
              </a:rPr>
              <a:t>create a </a:t>
            </a:r>
            <a:r>
              <a:rPr lang="en-US" sz="1600" dirty="0">
                <a:latin typeface="Pangram" panose="00000500000000000000" pitchFamily="50" charset="0"/>
              </a:rPr>
              <a:t>panda </a:t>
            </a:r>
            <a:r>
              <a:rPr lang="en-US" sz="1600" dirty="0" err="1">
                <a:latin typeface="Pangram" panose="00000500000000000000" pitchFamily="50" charset="0"/>
              </a:rPr>
              <a:t>dataframe</a:t>
            </a:r>
            <a:r>
              <a:rPr lang="en-US" sz="1600" dirty="0">
                <a:latin typeface="Pangram" panose="00000500000000000000" pitchFamily="50" charset="0"/>
              </a:rPr>
              <a:t> </a:t>
            </a:r>
            <a:r>
              <a:rPr lang="en-US" sz="1600" dirty="0">
                <a:latin typeface="Pangram Light" panose="00000400000000000000" pitchFamily="50" charset="0"/>
              </a:rPr>
              <a:t>with columns for: </a:t>
            </a:r>
          </a:p>
          <a:p>
            <a:pPr lvl="1"/>
            <a:r>
              <a:rPr lang="en-US" sz="1400" dirty="0">
                <a:latin typeface="Pangram Light" panose="00000400000000000000" pitchFamily="50" charset="0"/>
              </a:rPr>
              <a:t>the x-, y-, z-coordinates</a:t>
            </a:r>
          </a:p>
          <a:p>
            <a:pPr lvl="1"/>
            <a:r>
              <a:rPr lang="en-US" sz="1400" dirty="0">
                <a:latin typeface="Pangram Light" panose="00000400000000000000" pitchFamily="50" charset="0"/>
              </a:rPr>
              <a:t>the noise value of each point in the </a:t>
            </a:r>
            <a:r>
              <a:rPr lang="en-US" sz="1400" dirty="0" err="1">
                <a:latin typeface="Pangram Light" panose="00000400000000000000" pitchFamily="50" charset="0"/>
              </a:rPr>
              <a:t>pointcloud</a:t>
            </a:r>
            <a:endParaRPr lang="en-US" sz="1400" dirty="0">
              <a:latin typeface="Pangram Light" panose="00000400000000000000" pitchFamily="50" charset="0"/>
            </a:endParaRPr>
          </a:p>
          <a:p>
            <a:pPr lvl="1"/>
            <a:r>
              <a:rPr lang="en-US" sz="1400" dirty="0">
                <a:latin typeface="Pangram Light" panose="00000400000000000000" pitchFamily="50" charset="0"/>
              </a:rPr>
              <a:t>the shadow value of each point in the </a:t>
            </a:r>
            <a:r>
              <a:rPr lang="en-US" sz="1400" dirty="0" err="1">
                <a:latin typeface="Pangram Light" panose="00000400000000000000" pitchFamily="50" charset="0"/>
              </a:rPr>
              <a:t>pointcloud</a:t>
            </a:r>
            <a:endParaRPr lang="en-US" sz="1400" dirty="0">
              <a:latin typeface="Pangram Light" panose="00000400000000000000" pitchFamily="50" charset="0"/>
            </a:endParaRPr>
          </a:p>
          <a:p>
            <a:pPr lvl="1"/>
            <a:r>
              <a:rPr lang="en-US" sz="1400" dirty="0">
                <a:latin typeface="Pangram Light" panose="00000400000000000000" pitchFamily="50" charset="0"/>
              </a:rPr>
              <a:t>label of the function that the point belongs to (-1 = no function, to start with)</a:t>
            </a:r>
          </a:p>
        </p:txBody>
      </p:sp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A1DE6B38-D01C-479D-81E8-BF8187A3F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216" y="1721601"/>
            <a:ext cx="3489960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5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pPr rtl="0"/>
            <a:r>
              <a:rPr lang="nl-NL" b="0" dirty="0" err="1">
                <a:latin typeface="Pangram Light" panose="00000400000000000000" pitchFamily="50" charset="0"/>
              </a:rPr>
              <a:t>Overview</a:t>
            </a:r>
            <a:r>
              <a:rPr lang="nl-NL" b="0" dirty="0">
                <a:latin typeface="Pangram Light" panose="00000400000000000000" pitchFamily="50" charset="0"/>
              </a:rPr>
              <a:t> of </a:t>
            </a:r>
            <a:r>
              <a:rPr lang="nl-NL" b="0" dirty="0" err="1">
                <a:latin typeface="Pangram Light" panose="00000400000000000000" pitchFamily="50" charset="0"/>
              </a:rPr>
              <a:t>the</a:t>
            </a:r>
            <a:r>
              <a:rPr lang="nl-NL" b="0" dirty="0">
                <a:latin typeface="Pangram Light" panose="00000400000000000000" pitchFamily="50" charset="0"/>
              </a:rPr>
              <a:t> </a:t>
            </a:r>
            <a:r>
              <a:rPr lang="nl-NL" b="0" dirty="0" err="1">
                <a:latin typeface="Pangram Light" panose="00000400000000000000" pitchFamily="50" charset="0"/>
              </a:rPr>
              <a:t>process</a:t>
            </a:r>
            <a:r>
              <a:rPr lang="nl-NL" b="0" dirty="0">
                <a:latin typeface="Pangram Light" panose="00000400000000000000" pitchFamily="50" charset="0"/>
              </a:rPr>
              <a:t>: </a:t>
            </a:r>
            <a:r>
              <a:rPr lang="nl-NL" b="0" dirty="0" err="1">
                <a:latin typeface="Pangram Light" panose="00000400000000000000" pitchFamily="50" charset="0"/>
              </a:rPr>
              <a:t>simplified</a:t>
            </a:r>
            <a:r>
              <a:rPr lang="nl-NL" b="0" dirty="0">
                <a:latin typeface="Pangram Light" panose="00000400000000000000" pitchFamily="50" charset="0"/>
              </a:rPr>
              <a:t> flowchart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460657A-E075-4177-8974-80F5668A4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1232"/>
            <a:ext cx="12192000" cy="554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5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Growing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r>
              <a:rPr lang="nl-NL" dirty="0">
                <a:latin typeface="Pangram Light" panose="00000400000000000000" pitchFamily="50" charset="0"/>
              </a:rPr>
              <a:t>: pseudocode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80786B00-C650-4EDE-BEEE-D776173B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30043"/>
            <a:ext cx="5807587" cy="2304326"/>
          </a:xfrm>
        </p:spPr>
        <p:txBody>
          <a:bodyPr rtlCol="0">
            <a:normAutofit lnSpcReduction="10000"/>
          </a:bodyPr>
          <a:lstStyle/>
          <a:p>
            <a:r>
              <a:rPr lang="en-US" sz="1600" dirty="0">
                <a:latin typeface="Pangram Light" panose="00000400000000000000" pitchFamily="50" charset="0"/>
              </a:rPr>
              <a:t>for all the starting points: </a:t>
            </a:r>
            <a:r>
              <a:rPr lang="en-US" sz="1600" dirty="0">
                <a:latin typeface="Pangram" panose="00000500000000000000" pitchFamily="50" charset="0"/>
              </a:rPr>
              <a:t>set the label </a:t>
            </a:r>
            <a:r>
              <a:rPr lang="en-US" sz="1600" dirty="0">
                <a:latin typeface="Pangram Light" panose="00000400000000000000" pitchFamily="50" charset="0"/>
              </a:rPr>
              <a:t>in the 'function' column to the corresponding number (Atrium = 0, student housing = 1, assisted housing = 2, …)</a:t>
            </a:r>
          </a:p>
          <a:p>
            <a:r>
              <a:rPr lang="en-US" sz="1600" dirty="0">
                <a:latin typeface="Pangram Light" panose="00000400000000000000" pitchFamily="50" charset="0"/>
              </a:rPr>
              <a:t>set the labels of the voxels on top of the atrium starting point to 0, as the atrium should reach to the top of the building </a:t>
            </a:r>
          </a:p>
          <a:p>
            <a:r>
              <a:rPr lang="en-US" sz="1600" dirty="0">
                <a:latin typeface="Pangram Light" panose="00000400000000000000" pitchFamily="50" charset="0"/>
              </a:rPr>
              <a:t>set the labels of the voxels just on top of the public function starting points to their corresponding labels, as all the public functions should be double height </a:t>
            </a:r>
          </a:p>
        </p:txBody>
      </p:sp>
      <p:pic>
        <p:nvPicPr>
          <p:cNvPr id="5" name="Afbeelding 4" descr="Afbeelding met tekst, kaart&#10;&#10;Automatisch gegenereerde beschrijving">
            <a:extLst>
              <a:ext uri="{FF2B5EF4-FFF2-40B4-BE49-F238E27FC236}">
                <a16:creationId xmlns:a16="http://schemas.microsoft.com/office/drawing/2014/main" id="{4F99EC88-74C7-4637-9EF3-58E9E2CA1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987" y="2097064"/>
            <a:ext cx="5018843" cy="376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9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Growing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r>
              <a:rPr lang="nl-NL" dirty="0">
                <a:latin typeface="Pangram Light" panose="00000400000000000000" pitchFamily="50" charset="0"/>
              </a:rPr>
              <a:t>: pseudocode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80786B00-C650-4EDE-BEEE-D776173B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11232"/>
            <a:ext cx="9899342" cy="1860442"/>
          </a:xfrm>
        </p:spPr>
        <p:txBody>
          <a:bodyPr rtlCol="0">
            <a:normAutofit/>
          </a:bodyPr>
          <a:lstStyle/>
          <a:p>
            <a:pPr fontAlgn="base"/>
            <a:r>
              <a:rPr lang="en-US" sz="1600" dirty="0">
                <a:latin typeface="Pangram" panose="00000500000000000000" pitchFamily="50" charset="0"/>
              </a:rPr>
              <a:t>while loop </a:t>
            </a:r>
            <a:r>
              <a:rPr lang="en-US" sz="1600" dirty="0">
                <a:latin typeface="Pangram Light" panose="00000400000000000000" pitchFamily="50" charset="0"/>
              </a:rPr>
              <a:t>that loops through every growing function until there are </a:t>
            </a:r>
            <a:r>
              <a:rPr lang="en-US" sz="1600" dirty="0">
                <a:latin typeface="Pangram" panose="00000500000000000000" pitchFamily="50" charset="0"/>
              </a:rPr>
              <a:t>no </a:t>
            </a:r>
            <a:br>
              <a:rPr lang="en-US" sz="1600" dirty="0">
                <a:latin typeface="Pangram" panose="00000500000000000000" pitchFamily="50" charset="0"/>
              </a:rPr>
            </a:br>
            <a:r>
              <a:rPr lang="en-US" sz="1600" dirty="0">
                <a:latin typeface="Pangram" panose="00000500000000000000" pitchFamily="50" charset="0"/>
              </a:rPr>
              <a:t>more voxels left </a:t>
            </a:r>
            <a:r>
              <a:rPr lang="en-US" sz="1600" dirty="0">
                <a:latin typeface="Pangram Light" panose="00000400000000000000" pitchFamily="50" charset="0"/>
              </a:rPr>
              <a:t>over in the building </a:t>
            </a:r>
            <a:r>
              <a:rPr lang="en-US" sz="1600" dirty="0">
                <a:latin typeface="Pangram" panose="00000500000000000000" pitchFamily="50" charset="0"/>
              </a:rPr>
              <a:t>OR</a:t>
            </a:r>
            <a:r>
              <a:rPr lang="en-US" sz="1600" dirty="0">
                <a:latin typeface="Pangram Light" panose="00000400000000000000" pitchFamily="50" charset="0"/>
              </a:rPr>
              <a:t> until all the </a:t>
            </a:r>
            <a:r>
              <a:rPr lang="en-US" sz="1600" dirty="0">
                <a:latin typeface="Pangram" panose="00000500000000000000" pitchFamily="50" charset="0"/>
              </a:rPr>
              <a:t>maximum surfaces </a:t>
            </a:r>
            <a:r>
              <a:rPr lang="en-US" sz="1600" dirty="0">
                <a:latin typeface="Pangram Light" panose="00000400000000000000" pitchFamily="50" charset="0"/>
              </a:rPr>
              <a:t>of </a:t>
            </a:r>
            <a:br>
              <a:rPr lang="en-US" sz="1600" dirty="0">
                <a:latin typeface="Pangram Light" panose="00000400000000000000" pitchFamily="50" charset="0"/>
              </a:rPr>
            </a:br>
            <a:r>
              <a:rPr lang="en-US" sz="1600" dirty="0">
                <a:latin typeface="Pangram Light" panose="00000400000000000000" pitchFamily="50" charset="0"/>
              </a:rPr>
              <a:t>the functions have been reached</a:t>
            </a:r>
          </a:p>
          <a:p>
            <a:pPr lvl="1" fontAlgn="base"/>
            <a:r>
              <a:rPr lang="en-US" sz="1400" dirty="0">
                <a:latin typeface="Pangram Light" panose="00000400000000000000" pitchFamily="50" charset="0"/>
              </a:rPr>
              <a:t>following loop is written for each function in the building:</a:t>
            </a:r>
          </a:p>
          <a:p>
            <a:pPr lvl="1" fontAlgn="base"/>
            <a:r>
              <a:rPr lang="en-US" sz="1400" dirty="0">
                <a:latin typeface="Pangram Light" panose="00000400000000000000" pitchFamily="50" charset="0"/>
              </a:rPr>
              <a:t>if statement that checks if a function hasn’t reached its full surface yet</a:t>
            </a:r>
          </a:p>
          <a:p>
            <a:pPr lvl="2" fontAlgn="base"/>
            <a:r>
              <a:rPr lang="en-US" sz="1200" dirty="0">
                <a:latin typeface="Pangram Light" panose="00000400000000000000" pitchFamily="50" charset="0"/>
              </a:rPr>
              <a:t>for every voxel currently labeled as ‘function’:</a:t>
            </a:r>
          </a:p>
        </p:txBody>
      </p:sp>
      <p:pic>
        <p:nvPicPr>
          <p:cNvPr id="16" name="Afbeelding 15" descr="Afbeelding met tekst&#10;&#10;Automatisch gegenereerde beschrijving">
            <a:extLst>
              <a:ext uri="{FF2B5EF4-FFF2-40B4-BE49-F238E27FC236}">
                <a16:creationId xmlns:a16="http://schemas.microsoft.com/office/drawing/2014/main" id="{62166054-AC1E-4B15-9DA6-76B2BAE5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716" y="2722244"/>
            <a:ext cx="5033848" cy="355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3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F20A1A9-33C9-4513-95E7-D2A404D3F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284" y="2896959"/>
            <a:ext cx="5033849" cy="355870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Growing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r>
              <a:rPr lang="nl-NL" dirty="0">
                <a:latin typeface="Pangram Light" panose="00000400000000000000" pitchFamily="50" charset="0"/>
              </a:rPr>
              <a:t>: pseudocode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80786B00-C650-4EDE-BEEE-D776173B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11232"/>
            <a:ext cx="9899342" cy="1860442"/>
          </a:xfrm>
        </p:spPr>
        <p:txBody>
          <a:bodyPr rtlCol="0">
            <a:normAutofit/>
          </a:bodyPr>
          <a:lstStyle/>
          <a:p>
            <a:pPr fontAlgn="base"/>
            <a:r>
              <a:rPr lang="en-US" sz="1600" dirty="0">
                <a:latin typeface="Pangram Light" panose="00000400000000000000" pitchFamily="50" charset="0"/>
              </a:rPr>
              <a:t>while loop that loops through every growing function until there are no </a:t>
            </a:r>
            <a:br>
              <a:rPr lang="en-US" sz="1600" dirty="0">
                <a:latin typeface="Pangram Light" panose="00000400000000000000" pitchFamily="50" charset="0"/>
              </a:rPr>
            </a:br>
            <a:r>
              <a:rPr lang="en-US" sz="1600" dirty="0">
                <a:latin typeface="Pangram Light" panose="00000400000000000000" pitchFamily="50" charset="0"/>
              </a:rPr>
              <a:t>more voxels left over in the building OR until all the maximum surfaces of </a:t>
            </a:r>
            <a:br>
              <a:rPr lang="en-US" sz="1600" dirty="0">
                <a:latin typeface="Pangram Light" panose="00000400000000000000" pitchFamily="50" charset="0"/>
              </a:rPr>
            </a:br>
            <a:r>
              <a:rPr lang="en-US" sz="1600" dirty="0">
                <a:latin typeface="Pangram Light" panose="00000400000000000000" pitchFamily="50" charset="0"/>
              </a:rPr>
              <a:t>the functions have been reached</a:t>
            </a:r>
          </a:p>
          <a:p>
            <a:pPr lvl="1" fontAlgn="base"/>
            <a:r>
              <a:rPr lang="en-US" sz="1400" dirty="0">
                <a:latin typeface="Pangram Light" panose="00000400000000000000" pitchFamily="50" charset="0"/>
              </a:rPr>
              <a:t>following loop is written for each function in the building:</a:t>
            </a:r>
          </a:p>
          <a:p>
            <a:pPr lvl="1" fontAlgn="base"/>
            <a:r>
              <a:rPr lang="en-US" sz="1400" dirty="0">
                <a:latin typeface="Pangram Light" panose="00000400000000000000" pitchFamily="50" charset="0"/>
              </a:rPr>
              <a:t>if statement that checks if a function hasn’t reached its full surface yet</a:t>
            </a:r>
          </a:p>
          <a:p>
            <a:pPr lvl="2" fontAlgn="base"/>
            <a:r>
              <a:rPr lang="en-US" sz="1200" dirty="0">
                <a:latin typeface="Pangram Light" panose="00000400000000000000" pitchFamily="50" charset="0"/>
              </a:rPr>
              <a:t>for every voxel currently labeled as ‘function’:</a:t>
            </a:r>
          </a:p>
        </p:txBody>
      </p:sp>
    </p:spTree>
    <p:extLst>
      <p:ext uri="{BB962C8B-B14F-4D97-AF65-F5344CB8AC3E}">
        <p14:creationId xmlns:p14="http://schemas.microsoft.com/office/powerpoint/2010/main" val="175199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F5FDD240-2775-4C56-95AF-F37D3D2F0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894" y="2679866"/>
            <a:ext cx="5033849" cy="355870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Growing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r>
              <a:rPr lang="nl-NL" dirty="0">
                <a:latin typeface="Pangram Light" panose="00000400000000000000" pitchFamily="50" charset="0"/>
              </a:rPr>
              <a:t>: pseudocode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80786B00-C650-4EDE-BEEE-D776173B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11232"/>
            <a:ext cx="9899342" cy="1860442"/>
          </a:xfrm>
        </p:spPr>
        <p:txBody>
          <a:bodyPr rtlCol="0">
            <a:normAutofit/>
          </a:bodyPr>
          <a:lstStyle/>
          <a:p>
            <a:pPr fontAlgn="base"/>
            <a:r>
              <a:rPr lang="en-US" sz="1600" dirty="0">
                <a:latin typeface="Pangram Light" panose="00000400000000000000" pitchFamily="50" charset="0"/>
              </a:rPr>
              <a:t>while loop that loops through every growing function until there are no </a:t>
            </a:r>
            <a:br>
              <a:rPr lang="en-US" sz="1600" dirty="0">
                <a:latin typeface="Pangram Light" panose="00000400000000000000" pitchFamily="50" charset="0"/>
              </a:rPr>
            </a:br>
            <a:r>
              <a:rPr lang="en-US" sz="1600" dirty="0">
                <a:latin typeface="Pangram Light" panose="00000400000000000000" pitchFamily="50" charset="0"/>
              </a:rPr>
              <a:t>more voxels left over in the building OR until all the maximum surfaces of </a:t>
            </a:r>
            <a:br>
              <a:rPr lang="en-US" sz="1600" dirty="0">
                <a:latin typeface="Pangram Light" panose="00000400000000000000" pitchFamily="50" charset="0"/>
              </a:rPr>
            </a:br>
            <a:r>
              <a:rPr lang="en-US" sz="1600" dirty="0">
                <a:latin typeface="Pangram Light" panose="00000400000000000000" pitchFamily="50" charset="0"/>
              </a:rPr>
              <a:t>the functions have been reached</a:t>
            </a:r>
          </a:p>
          <a:p>
            <a:pPr lvl="1" fontAlgn="base"/>
            <a:r>
              <a:rPr lang="en-US" sz="1400" dirty="0">
                <a:latin typeface="Pangram Light" panose="00000400000000000000" pitchFamily="50" charset="0"/>
              </a:rPr>
              <a:t>following loop is written for each function in the building:</a:t>
            </a:r>
          </a:p>
          <a:p>
            <a:pPr lvl="1" fontAlgn="base"/>
            <a:r>
              <a:rPr lang="en-US" sz="1400" dirty="0">
                <a:latin typeface="Pangram Light" panose="00000400000000000000" pitchFamily="50" charset="0"/>
              </a:rPr>
              <a:t>if statement that checks if a function hasn’t reached its full surface yet</a:t>
            </a:r>
          </a:p>
          <a:p>
            <a:pPr lvl="2" fontAlgn="base"/>
            <a:r>
              <a:rPr lang="en-US" sz="1200" dirty="0">
                <a:latin typeface="Pangram Light" panose="00000400000000000000" pitchFamily="50" charset="0"/>
              </a:rPr>
              <a:t>for every voxel currently labeled as ‘function’:</a:t>
            </a:r>
          </a:p>
        </p:txBody>
      </p:sp>
    </p:spTree>
    <p:extLst>
      <p:ext uri="{BB962C8B-B14F-4D97-AF65-F5344CB8AC3E}">
        <p14:creationId xmlns:p14="http://schemas.microsoft.com/office/powerpoint/2010/main" val="220909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FC72CF0E-9C80-42DC-951D-C6FD4C1F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649" y="2811022"/>
            <a:ext cx="5033850" cy="355870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Growing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r>
              <a:rPr lang="nl-NL" dirty="0">
                <a:latin typeface="Pangram Light" panose="00000400000000000000" pitchFamily="50" charset="0"/>
              </a:rPr>
              <a:t>: pseudocode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80786B00-C650-4EDE-BEEE-D776173B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11232"/>
            <a:ext cx="9899342" cy="1860442"/>
          </a:xfrm>
        </p:spPr>
        <p:txBody>
          <a:bodyPr rtlCol="0">
            <a:normAutofit/>
          </a:bodyPr>
          <a:lstStyle/>
          <a:p>
            <a:pPr fontAlgn="base"/>
            <a:r>
              <a:rPr lang="en-US" sz="1600" dirty="0">
                <a:latin typeface="Pangram Light" panose="00000400000000000000" pitchFamily="50" charset="0"/>
              </a:rPr>
              <a:t>while loop that loops through every growing function until there are no </a:t>
            </a:r>
            <a:br>
              <a:rPr lang="en-US" sz="1600" dirty="0">
                <a:latin typeface="Pangram Light" panose="00000400000000000000" pitchFamily="50" charset="0"/>
              </a:rPr>
            </a:br>
            <a:r>
              <a:rPr lang="en-US" sz="1600" dirty="0">
                <a:latin typeface="Pangram Light" panose="00000400000000000000" pitchFamily="50" charset="0"/>
              </a:rPr>
              <a:t>more voxels left over in the building OR until all the maximum surfaces of </a:t>
            </a:r>
            <a:br>
              <a:rPr lang="en-US" sz="1600" dirty="0">
                <a:latin typeface="Pangram Light" panose="00000400000000000000" pitchFamily="50" charset="0"/>
              </a:rPr>
            </a:br>
            <a:r>
              <a:rPr lang="en-US" sz="1600" dirty="0">
                <a:latin typeface="Pangram Light" panose="00000400000000000000" pitchFamily="50" charset="0"/>
              </a:rPr>
              <a:t>the functions have been reached</a:t>
            </a:r>
          </a:p>
          <a:p>
            <a:pPr lvl="1" fontAlgn="base"/>
            <a:r>
              <a:rPr lang="en-US" sz="1400" dirty="0">
                <a:latin typeface="Pangram Light" panose="00000400000000000000" pitchFamily="50" charset="0"/>
              </a:rPr>
              <a:t>following loop is written for each function in the building:</a:t>
            </a:r>
          </a:p>
          <a:p>
            <a:pPr lvl="1" fontAlgn="base"/>
            <a:r>
              <a:rPr lang="en-US" sz="1400" dirty="0">
                <a:latin typeface="Pangram Light" panose="00000400000000000000" pitchFamily="50" charset="0"/>
              </a:rPr>
              <a:t>if statement that checks if a function hasn’t reached its full surface yet</a:t>
            </a:r>
          </a:p>
          <a:p>
            <a:pPr lvl="2" fontAlgn="base"/>
            <a:r>
              <a:rPr lang="en-US" sz="1200" dirty="0">
                <a:latin typeface="Pangram Light" panose="00000400000000000000" pitchFamily="50" charset="0"/>
              </a:rPr>
              <a:t>for every voxel currently labeled as ‘function’:</a:t>
            </a:r>
          </a:p>
        </p:txBody>
      </p:sp>
    </p:spTree>
    <p:extLst>
      <p:ext uri="{BB962C8B-B14F-4D97-AF65-F5344CB8AC3E}">
        <p14:creationId xmlns:p14="http://schemas.microsoft.com/office/powerpoint/2010/main" val="92203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7FA6DC9-40A0-43BB-BE0B-164808D7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078" y="3070022"/>
            <a:ext cx="5033849" cy="355870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Growing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r>
              <a:rPr lang="nl-NL" dirty="0">
                <a:latin typeface="Pangram Light" panose="00000400000000000000" pitchFamily="50" charset="0"/>
              </a:rPr>
              <a:t>: pseudocode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80786B00-C650-4EDE-BEEE-D776173B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11232"/>
            <a:ext cx="9899342" cy="1860442"/>
          </a:xfrm>
        </p:spPr>
        <p:txBody>
          <a:bodyPr rtlCol="0">
            <a:normAutofit/>
          </a:bodyPr>
          <a:lstStyle/>
          <a:p>
            <a:pPr fontAlgn="base"/>
            <a:r>
              <a:rPr lang="en-US" sz="1600" dirty="0">
                <a:latin typeface="Pangram Light" panose="00000400000000000000" pitchFamily="50" charset="0"/>
              </a:rPr>
              <a:t>while loop that loops through every growing function until there are no </a:t>
            </a:r>
            <a:br>
              <a:rPr lang="en-US" sz="1600" dirty="0">
                <a:latin typeface="Pangram Light" panose="00000400000000000000" pitchFamily="50" charset="0"/>
              </a:rPr>
            </a:br>
            <a:r>
              <a:rPr lang="en-US" sz="1600" dirty="0">
                <a:latin typeface="Pangram Light" panose="00000400000000000000" pitchFamily="50" charset="0"/>
              </a:rPr>
              <a:t>more voxels left over in the building OR until all the maximum surfaces of </a:t>
            </a:r>
            <a:br>
              <a:rPr lang="en-US" sz="1600" dirty="0">
                <a:latin typeface="Pangram Light" panose="00000400000000000000" pitchFamily="50" charset="0"/>
              </a:rPr>
            </a:br>
            <a:r>
              <a:rPr lang="en-US" sz="1600" dirty="0">
                <a:latin typeface="Pangram Light" panose="00000400000000000000" pitchFamily="50" charset="0"/>
              </a:rPr>
              <a:t>the functions have been reached</a:t>
            </a:r>
          </a:p>
          <a:p>
            <a:pPr lvl="1" fontAlgn="base"/>
            <a:r>
              <a:rPr lang="en-US" sz="1400" dirty="0">
                <a:latin typeface="Pangram Light" panose="00000400000000000000" pitchFamily="50" charset="0"/>
              </a:rPr>
              <a:t>following loop is written for each function in the building:</a:t>
            </a:r>
          </a:p>
          <a:p>
            <a:pPr lvl="1" fontAlgn="base"/>
            <a:r>
              <a:rPr lang="en-US" sz="1400" dirty="0">
                <a:latin typeface="Pangram Light" panose="00000400000000000000" pitchFamily="50" charset="0"/>
              </a:rPr>
              <a:t>if statement that checks if a function hasn’t reached its full surface yet</a:t>
            </a:r>
          </a:p>
          <a:p>
            <a:pPr lvl="2" fontAlgn="base"/>
            <a:r>
              <a:rPr lang="en-US" sz="1200" dirty="0">
                <a:latin typeface="Pangram Light" panose="00000400000000000000" pitchFamily="50" charset="0"/>
              </a:rPr>
              <a:t>for every voxel currently labeled as ‘function’:</a:t>
            </a:r>
          </a:p>
        </p:txBody>
      </p:sp>
    </p:spTree>
    <p:extLst>
      <p:ext uri="{BB962C8B-B14F-4D97-AF65-F5344CB8AC3E}">
        <p14:creationId xmlns:p14="http://schemas.microsoft.com/office/powerpoint/2010/main" val="249509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Growing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r>
              <a:rPr lang="nl-NL" dirty="0">
                <a:latin typeface="Pangram Light" panose="00000400000000000000" pitchFamily="50" charset="0"/>
              </a:rPr>
              <a:t>: pseudocode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80786B00-C650-4EDE-BEEE-D776173B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11232"/>
            <a:ext cx="9899342" cy="5455898"/>
          </a:xfrm>
        </p:spPr>
        <p:txBody>
          <a:bodyPr rtlCol="0">
            <a:normAutofit lnSpcReduction="10000"/>
          </a:bodyPr>
          <a:lstStyle/>
          <a:p>
            <a:pPr fontAlgn="base"/>
            <a:r>
              <a:rPr lang="en-US" sz="1600" dirty="0">
                <a:latin typeface="Pangram" panose="00000500000000000000" pitchFamily="50" charset="0"/>
              </a:rPr>
              <a:t>while loop </a:t>
            </a:r>
            <a:r>
              <a:rPr lang="en-US" sz="1600" dirty="0">
                <a:latin typeface="Pangram Light" panose="00000400000000000000" pitchFamily="50" charset="0"/>
              </a:rPr>
              <a:t>that loops through every growing function until there are </a:t>
            </a:r>
            <a:r>
              <a:rPr lang="en-US" sz="1600" dirty="0">
                <a:latin typeface="Pangram" panose="00000500000000000000" pitchFamily="50" charset="0"/>
              </a:rPr>
              <a:t>no </a:t>
            </a:r>
            <a:br>
              <a:rPr lang="en-US" sz="1600" dirty="0">
                <a:latin typeface="Pangram" panose="00000500000000000000" pitchFamily="50" charset="0"/>
              </a:rPr>
            </a:br>
            <a:r>
              <a:rPr lang="en-US" sz="1600" dirty="0">
                <a:latin typeface="Pangram" panose="00000500000000000000" pitchFamily="50" charset="0"/>
              </a:rPr>
              <a:t>more voxels left </a:t>
            </a:r>
            <a:r>
              <a:rPr lang="en-US" sz="1600" dirty="0">
                <a:latin typeface="Pangram Light" panose="00000400000000000000" pitchFamily="50" charset="0"/>
              </a:rPr>
              <a:t>over in the building </a:t>
            </a:r>
            <a:r>
              <a:rPr lang="en-US" sz="1600" dirty="0">
                <a:latin typeface="Pangram" panose="00000500000000000000" pitchFamily="50" charset="0"/>
              </a:rPr>
              <a:t>OR</a:t>
            </a:r>
            <a:r>
              <a:rPr lang="en-US" sz="1600" dirty="0">
                <a:latin typeface="Pangram Light" panose="00000400000000000000" pitchFamily="50" charset="0"/>
              </a:rPr>
              <a:t> until all the </a:t>
            </a:r>
            <a:r>
              <a:rPr lang="en-US" sz="1600" dirty="0">
                <a:latin typeface="Pangram" panose="00000500000000000000" pitchFamily="50" charset="0"/>
              </a:rPr>
              <a:t>maximum surfaces </a:t>
            </a:r>
            <a:r>
              <a:rPr lang="en-US" sz="1600" dirty="0">
                <a:latin typeface="Pangram Light" panose="00000400000000000000" pitchFamily="50" charset="0"/>
              </a:rPr>
              <a:t>of </a:t>
            </a:r>
            <a:br>
              <a:rPr lang="en-US" sz="1600" dirty="0">
                <a:latin typeface="Pangram Light" panose="00000400000000000000" pitchFamily="50" charset="0"/>
              </a:rPr>
            </a:br>
            <a:r>
              <a:rPr lang="en-US" sz="1600" dirty="0">
                <a:latin typeface="Pangram Light" panose="00000400000000000000" pitchFamily="50" charset="0"/>
              </a:rPr>
              <a:t>the functions have been reached</a:t>
            </a:r>
          </a:p>
          <a:p>
            <a:pPr lvl="1" fontAlgn="base"/>
            <a:r>
              <a:rPr lang="en-US" sz="1400" dirty="0">
                <a:latin typeface="Pangram Light" panose="00000400000000000000" pitchFamily="50" charset="0"/>
              </a:rPr>
              <a:t>following loop is written for each function in the building:</a:t>
            </a:r>
          </a:p>
          <a:p>
            <a:pPr lvl="1" fontAlgn="base"/>
            <a:r>
              <a:rPr lang="en-US" sz="1400" dirty="0">
                <a:latin typeface="Pangram Light" panose="00000400000000000000" pitchFamily="50" charset="0"/>
              </a:rPr>
              <a:t>if statement that </a:t>
            </a:r>
            <a:r>
              <a:rPr lang="en-US" sz="1400" dirty="0">
                <a:latin typeface="Pangram" panose="00000500000000000000" pitchFamily="50" charset="0"/>
              </a:rPr>
              <a:t>checks if a function hasn’t reached its full surface </a:t>
            </a:r>
            <a:r>
              <a:rPr lang="en-US" sz="1400" dirty="0">
                <a:latin typeface="Pangram Light" panose="00000400000000000000" pitchFamily="50" charset="0"/>
              </a:rPr>
              <a:t>yet</a:t>
            </a:r>
          </a:p>
          <a:p>
            <a:pPr lvl="2" fontAlgn="base"/>
            <a:r>
              <a:rPr lang="en-US" sz="1200" dirty="0">
                <a:latin typeface="Pangram Light" panose="00000400000000000000" pitchFamily="50" charset="0"/>
              </a:rPr>
              <a:t>for every voxel currently labeled as ‘function’:</a:t>
            </a:r>
          </a:p>
          <a:p>
            <a:pPr lvl="3" fontAlgn="base"/>
            <a:r>
              <a:rPr lang="en-US" sz="1000" dirty="0">
                <a:latin typeface="Pangram Light" panose="00000400000000000000" pitchFamily="50" charset="0"/>
              </a:rPr>
              <a:t>[see illustrations]</a:t>
            </a:r>
          </a:p>
          <a:p>
            <a:pPr lvl="3" fontAlgn="base"/>
            <a:r>
              <a:rPr lang="en-US" sz="1000" dirty="0">
                <a:latin typeface="Pangram Light" panose="00000400000000000000" pitchFamily="50" charset="0"/>
              </a:rPr>
              <a:t>[see illustrations]</a:t>
            </a:r>
          </a:p>
          <a:p>
            <a:pPr lvl="3" fontAlgn="base"/>
            <a:r>
              <a:rPr lang="en-US" sz="1000" dirty="0">
                <a:latin typeface="Pangram Light" panose="00000400000000000000" pitchFamily="50" charset="0"/>
              </a:rPr>
              <a:t>[see illustrations]</a:t>
            </a:r>
          </a:p>
          <a:p>
            <a:pPr lvl="3" fontAlgn="base"/>
            <a:r>
              <a:rPr lang="en-US" sz="1000" dirty="0">
                <a:latin typeface="Pangram Light" panose="00000400000000000000" pitchFamily="50" charset="0"/>
              </a:rPr>
              <a:t>[see illustrations]</a:t>
            </a:r>
          </a:p>
          <a:p>
            <a:pPr lvl="3" fontAlgn="base"/>
            <a:r>
              <a:rPr lang="en-US" sz="1000" dirty="0">
                <a:latin typeface="Pangram Light" panose="00000400000000000000" pitchFamily="50" charset="0"/>
              </a:rPr>
              <a:t>[see illustrations]</a:t>
            </a:r>
          </a:p>
          <a:p>
            <a:pPr lvl="2" fontAlgn="base"/>
            <a:r>
              <a:rPr lang="en-US" sz="1200" dirty="0">
                <a:latin typeface="Pangram Light" panose="00000400000000000000" pitchFamily="50" charset="0"/>
              </a:rPr>
              <a:t>if statement that </a:t>
            </a:r>
            <a:r>
              <a:rPr lang="en-US" sz="1200" dirty="0">
                <a:latin typeface="Pangram" panose="00000500000000000000" pitchFamily="50" charset="0"/>
              </a:rPr>
              <a:t>checks if there were any accepted candidates found</a:t>
            </a:r>
            <a:r>
              <a:rPr lang="en-US" sz="1200" dirty="0">
                <a:latin typeface="Pangram Light" panose="00000400000000000000" pitchFamily="50" charset="0"/>
              </a:rPr>
              <a:t>, if not: print a message that tells you that the growth of this function was interrupted &amp; tell python that this functions is done with growing (</a:t>
            </a:r>
            <a:r>
              <a:rPr lang="en-US" sz="1200" dirty="0" err="1">
                <a:latin typeface="Pangram Light" panose="00000400000000000000" pitchFamily="50" charset="0"/>
              </a:rPr>
              <a:t>functionFull</a:t>
            </a:r>
            <a:r>
              <a:rPr lang="en-US" sz="1200" dirty="0">
                <a:latin typeface="Pangram Light" panose="00000400000000000000" pitchFamily="50" charset="0"/>
              </a:rPr>
              <a:t> = 1)</a:t>
            </a:r>
          </a:p>
          <a:p>
            <a:pPr lvl="1" fontAlgn="base"/>
            <a:r>
              <a:rPr lang="en-US" sz="1400" dirty="0">
                <a:latin typeface="Pangram Light" panose="00000400000000000000" pitchFamily="50" charset="0"/>
              </a:rPr>
              <a:t>if statement that tells python that this function is done with growing if the maximum surface has been reached (</a:t>
            </a:r>
            <a:r>
              <a:rPr lang="en-US" sz="1400" dirty="0" err="1">
                <a:latin typeface="Pangram Light" panose="00000400000000000000" pitchFamily="50" charset="0"/>
              </a:rPr>
              <a:t>functionFull</a:t>
            </a:r>
            <a:r>
              <a:rPr lang="en-US" sz="1400" dirty="0">
                <a:latin typeface="Pangram Light" panose="00000400000000000000" pitchFamily="50" charset="0"/>
              </a:rPr>
              <a:t> = 1)</a:t>
            </a:r>
          </a:p>
          <a:p>
            <a:pPr lvl="1" fontAlgn="base"/>
            <a:r>
              <a:rPr lang="en-US" sz="1400" dirty="0">
                <a:latin typeface="Pangram Light" panose="00000400000000000000" pitchFamily="50" charset="0"/>
              </a:rPr>
              <a:t>at the end of the while loop: create a </a:t>
            </a:r>
            <a:r>
              <a:rPr lang="en-US" sz="1400" dirty="0">
                <a:latin typeface="Pangram" panose="00000500000000000000" pitchFamily="50" charset="0"/>
              </a:rPr>
              <a:t>counter</a:t>
            </a:r>
            <a:r>
              <a:rPr lang="en-US" sz="1400" dirty="0">
                <a:latin typeface="Pangram Light" panose="00000400000000000000" pitchFamily="50" charset="0"/>
              </a:rPr>
              <a:t> that </a:t>
            </a:r>
            <a:r>
              <a:rPr lang="en-US" sz="1400" dirty="0">
                <a:latin typeface="Pangram" panose="00000500000000000000" pitchFamily="50" charset="0"/>
              </a:rPr>
              <a:t>checks if there a still voxels left</a:t>
            </a:r>
            <a:r>
              <a:rPr lang="en-US" sz="1400" dirty="0">
                <a:latin typeface="Pangram Light" panose="00000400000000000000" pitchFamily="50" charset="0"/>
              </a:rPr>
              <a:t> without a function so that there is still the ability to grow</a:t>
            </a:r>
          </a:p>
          <a:p>
            <a:pPr fontAlgn="base"/>
            <a:r>
              <a:rPr lang="en-US" sz="1600" dirty="0">
                <a:latin typeface="Pangram Light" panose="00000400000000000000" pitchFamily="50" charset="0"/>
              </a:rPr>
              <a:t>check how tall the functions have grown around the atrium and take away the voxels of the atrium above that certain level</a:t>
            </a:r>
          </a:p>
          <a:p>
            <a:pPr fontAlgn="base"/>
            <a:r>
              <a:rPr lang="en-US" sz="1600" dirty="0">
                <a:latin typeface="Pangram Light" panose="00000400000000000000" pitchFamily="50" charset="0"/>
              </a:rPr>
              <a:t>create lists of the index numbers of the voxels in each function</a:t>
            </a:r>
          </a:p>
        </p:txBody>
      </p:sp>
    </p:spTree>
    <p:extLst>
      <p:ext uri="{BB962C8B-B14F-4D97-AF65-F5344CB8AC3E}">
        <p14:creationId xmlns:p14="http://schemas.microsoft.com/office/powerpoint/2010/main" val="345724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Growing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r>
              <a:rPr lang="nl-NL" dirty="0">
                <a:latin typeface="Pangram Light" panose="00000400000000000000" pitchFamily="50" charset="0"/>
              </a:rPr>
              <a:t>: pseudocode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80786B00-C650-4EDE-BEEE-D776173B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960988"/>
            <a:ext cx="6561338" cy="936024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Pangram" panose="00000500000000000000" pitchFamily="50" charset="0"/>
              </a:rPr>
              <a:t>Output:</a:t>
            </a:r>
          </a:p>
          <a:p>
            <a:r>
              <a:rPr lang="en-US" sz="1600" dirty="0">
                <a:latin typeface="Pangram Light" panose="00000400000000000000" pitchFamily="50" charset="0"/>
              </a:rPr>
              <a:t>lists with indices of the voxels in each function</a:t>
            </a:r>
          </a:p>
          <a:p>
            <a:pPr marL="0" indent="0">
              <a:buNone/>
            </a:pPr>
            <a:endParaRPr lang="nl-NL" sz="1800" dirty="0">
              <a:latin typeface="Pangram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53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Growing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endParaRPr lang="nl-NL" dirty="0">
              <a:latin typeface="Pangram Light" panose="00000400000000000000" pitchFamily="50" charset="0"/>
            </a:endParaRPr>
          </a:p>
        </p:txBody>
      </p:sp>
      <p:pic>
        <p:nvPicPr>
          <p:cNvPr id="5" name="Afbeelding 4" descr="Afbeelding met vectorafbeeldingen&#10;&#10;Automatisch gegenereerde beschrijving">
            <a:extLst>
              <a:ext uri="{FF2B5EF4-FFF2-40B4-BE49-F238E27FC236}">
                <a16:creationId xmlns:a16="http://schemas.microsoft.com/office/drawing/2014/main" id="{1AD84FA6-410F-4A19-BE62-7964BD9CE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70" y="1171992"/>
            <a:ext cx="10108459" cy="568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2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Growing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r>
              <a:rPr lang="nl-NL" dirty="0">
                <a:latin typeface="Pangram Light" panose="00000400000000000000" pitchFamily="50" charset="0"/>
              </a:rPr>
              <a:t>: </a:t>
            </a:r>
            <a:r>
              <a:rPr lang="nl-NL" dirty="0" err="1">
                <a:latin typeface="Pangram Light" panose="00000400000000000000" pitchFamily="50" charset="0"/>
              </a:rPr>
              <a:t>final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result</a:t>
            </a:r>
            <a:endParaRPr lang="nl-NL" dirty="0">
              <a:latin typeface="Pangram Light" panose="00000400000000000000" pitchFamily="50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ADD694F-0579-4606-AA48-010F3C659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59" y="1211232"/>
            <a:ext cx="3655480" cy="2792710"/>
          </a:xfrm>
          <a:prstGeom prst="rect">
            <a:avLst/>
          </a:prstGeom>
        </p:spPr>
      </p:pic>
      <p:pic>
        <p:nvPicPr>
          <p:cNvPr id="11" name="Afbeelding 10" descr="Afbeelding met tekst, kaart, LEGO&#10;&#10;Automatisch gegenereerde beschrijving">
            <a:extLst>
              <a:ext uri="{FF2B5EF4-FFF2-40B4-BE49-F238E27FC236}">
                <a16:creationId xmlns:a16="http://schemas.microsoft.com/office/drawing/2014/main" id="{3C323718-FDAA-469F-8E04-D3EBECE0F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542" y="1175657"/>
            <a:ext cx="7576457" cy="568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5400" y="1510430"/>
            <a:ext cx="9601200" cy="5347570"/>
          </a:xfrm>
        </p:spPr>
        <p:txBody>
          <a:bodyPr rtlCol="0">
            <a:normAutofit/>
          </a:bodyPr>
          <a:lstStyle/>
          <a:p>
            <a:r>
              <a:rPr lang="nl-NL" sz="1400" b="1" dirty="0">
                <a:latin typeface="Pangram Light" panose="00000400000000000000" pitchFamily="50" charset="0"/>
              </a:rPr>
              <a:t>Concept of </a:t>
            </a:r>
            <a:r>
              <a:rPr lang="nl-NL" sz="1400" b="1" dirty="0" err="1">
                <a:latin typeface="Pangram Light" panose="00000400000000000000" pitchFamily="50" charset="0"/>
              </a:rPr>
              <a:t>the</a:t>
            </a:r>
            <a:r>
              <a:rPr lang="nl-NL" sz="1400" b="1" dirty="0">
                <a:latin typeface="Pangram Light" panose="00000400000000000000" pitchFamily="50" charset="0"/>
              </a:rPr>
              <a:t> building 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Voxelisation</a:t>
            </a:r>
            <a:r>
              <a:rPr lang="nl-NL" sz="1400" dirty="0">
                <a:latin typeface="Pangram Light" panose="00000400000000000000" pitchFamily="50" charset="0"/>
              </a:rPr>
              <a:t>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plot</a:t>
            </a:r>
          </a:p>
          <a:p>
            <a:r>
              <a:rPr lang="nl-NL" sz="1400" dirty="0">
                <a:latin typeface="Pangram Light" panose="00000400000000000000" pitchFamily="50" charset="0"/>
              </a:rPr>
              <a:t>Solar </a:t>
            </a:r>
            <a:r>
              <a:rPr lang="nl-NL" sz="1400" dirty="0" err="1">
                <a:latin typeface="Pangram Light" panose="00000400000000000000" pitchFamily="50" charset="0"/>
              </a:rPr>
              <a:t>envelope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Graph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relaxation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Noise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Shadow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en-GB" sz="1400" dirty="0">
                <a:latin typeface="Pangram Light" panose="00000400000000000000" pitchFamily="50" charset="0"/>
              </a:rPr>
              <a:t>F</a:t>
            </a:r>
            <a:r>
              <a:rPr lang="nl-NL" sz="1400" dirty="0" err="1">
                <a:latin typeface="Pangram Light" panose="00000400000000000000" pitchFamily="50" charset="0"/>
              </a:rPr>
              <a:t>unction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Growing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>
                <a:latin typeface="Pangram Light" panose="00000400000000000000" pitchFamily="50" charset="0"/>
              </a:rPr>
              <a:t>Design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Path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finding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pPr marL="0" indent="0">
              <a:buNone/>
            </a:pPr>
            <a:endParaRPr lang="nl-NL" sz="1800" dirty="0">
              <a:latin typeface="Pangram Light" panose="00000400000000000000" pitchFamily="50" charset="0"/>
            </a:endParaRPr>
          </a:p>
        </p:txBody>
      </p:sp>
      <p:pic>
        <p:nvPicPr>
          <p:cNvPr id="4" name="Picture 2" descr="https://lh3.googleusercontent.com/L5Mi8OjEXXAOF7OPw9Bjpmw1hVsJ8KH2HTSgdcFNpvLjkcV11rL2wFsSmAbXaRIZXvtVWiwdRcGaR2YOrK9wM4fZTXkYK3XcWQqyaQ8kt8Bh4MURSToeQ5-7VItmzliV__BZr9TY">
            <a:extLst>
              <a:ext uri="{FF2B5EF4-FFF2-40B4-BE49-F238E27FC236}">
                <a16:creationId xmlns:a16="http://schemas.microsoft.com/office/drawing/2014/main" id="{67906972-8133-4FEE-9282-62EB37FBA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421" y="1674971"/>
            <a:ext cx="5991612" cy="367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E92FA1D1-7626-408E-98F7-538B46FE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>
            <a:normAutofit fontScale="90000"/>
          </a:bodyPr>
          <a:lstStyle/>
          <a:p>
            <a:pPr rtl="0"/>
            <a:r>
              <a:rPr lang="nl-NL" b="0" dirty="0" err="1">
                <a:latin typeface="Pangram Light" panose="00000400000000000000" pitchFamily="50" charset="0"/>
              </a:rPr>
              <a:t>Overview</a:t>
            </a:r>
            <a:r>
              <a:rPr lang="nl-NL" b="0" dirty="0">
                <a:latin typeface="Pangram Light" panose="00000400000000000000" pitchFamily="50" charset="0"/>
              </a:rPr>
              <a:t> of </a:t>
            </a:r>
            <a:r>
              <a:rPr lang="nl-NL" b="0" dirty="0" err="1">
                <a:latin typeface="Pangram Light" panose="00000400000000000000" pitchFamily="50" charset="0"/>
              </a:rPr>
              <a:t>the</a:t>
            </a:r>
            <a:r>
              <a:rPr lang="nl-NL" b="0" dirty="0">
                <a:latin typeface="Pangram Light" panose="00000400000000000000" pitchFamily="50" charset="0"/>
              </a:rPr>
              <a:t> </a:t>
            </a:r>
            <a:r>
              <a:rPr lang="nl-NL" b="0" dirty="0" err="1">
                <a:latin typeface="Pangram Light" panose="00000400000000000000" pitchFamily="50" charset="0"/>
              </a:rPr>
              <a:t>process</a:t>
            </a:r>
            <a:r>
              <a:rPr lang="nl-NL" b="0" dirty="0">
                <a:latin typeface="Pangram Light" panose="00000400000000000000" pitchFamily="50" charset="0"/>
              </a:rPr>
              <a:t>: development of </a:t>
            </a:r>
            <a:r>
              <a:rPr lang="nl-NL" b="0" dirty="0" err="1">
                <a:latin typeface="Pangram Light" panose="00000400000000000000" pitchFamily="50" charset="0"/>
              </a:rPr>
              <a:t>the</a:t>
            </a:r>
            <a:r>
              <a:rPr lang="nl-NL" b="0" dirty="0">
                <a:latin typeface="Pangram Light" panose="00000400000000000000" pitchFamily="50" charset="0"/>
              </a:rPr>
              <a:t> building</a:t>
            </a:r>
          </a:p>
        </p:txBody>
      </p:sp>
    </p:spTree>
    <p:extLst>
      <p:ext uri="{BB962C8B-B14F-4D97-AF65-F5344CB8AC3E}">
        <p14:creationId xmlns:p14="http://schemas.microsoft.com/office/powerpoint/2010/main" val="193579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Growing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r>
              <a:rPr lang="nl-NL" dirty="0">
                <a:latin typeface="Pangram Light" panose="00000400000000000000" pitchFamily="50" charset="0"/>
              </a:rPr>
              <a:t>: </a:t>
            </a:r>
            <a:r>
              <a:rPr lang="nl-NL" dirty="0" err="1">
                <a:latin typeface="Pangram Light" panose="00000400000000000000" pitchFamily="50" charset="0"/>
              </a:rPr>
              <a:t>final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result</a:t>
            </a:r>
            <a:endParaRPr lang="nl-NL" dirty="0">
              <a:latin typeface="Pangram Light" panose="00000400000000000000" pitchFamily="50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25CF8F1-7FA7-4709-B924-B7965142ED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91" t="29451" r="35252" b="27740"/>
          <a:stretch/>
        </p:blipFill>
        <p:spPr>
          <a:xfrm>
            <a:off x="3399990" y="2798636"/>
            <a:ext cx="4202545" cy="3784156"/>
          </a:xfrm>
          <a:prstGeom prst="rect">
            <a:avLst/>
          </a:prstGeom>
        </p:spPr>
      </p:pic>
      <p:pic>
        <p:nvPicPr>
          <p:cNvPr id="9" name="Afbeelding 8" descr="Afbeelding met LEGO, speelgoed&#10;&#10;Automatisch gegenereerde beschrijving">
            <a:extLst>
              <a:ext uri="{FF2B5EF4-FFF2-40B4-BE49-F238E27FC236}">
                <a16:creationId xmlns:a16="http://schemas.microsoft.com/office/drawing/2014/main" id="{7531C982-361A-4CE5-9E1F-BDCF94FCA6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6" t="31246" r="27475" b="26464"/>
          <a:stretch/>
        </p:blipFill>
        <p:spPr>
          <a:xfrm>
            <a:off x="7602535" y="2714512"/>
            <a:ext cx="4589465" cy="4048012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1906B33-4A90-464C-ADC1-D1773AF3C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59" y="1211232"/>
            <a:ext cx="3655480" cy="279271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DC329214-670C-4620-97B6-B18839B6D736}"/>
              </a:ext>
            </a:extLst>
          </p:cNvPr>
          <p:cNvSpPr txBox="1"/>
          <p:nvPr/>
        </p:nvSpPr>
        <p:spPr>
          <a:xfrm>
            <a:off x="4719782" y="2299855"/>
            <a:ext cx="2604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latin typeface="Pangram Light" panose="00000400000000000000" pitchFamily="50" charset="0"/>
              </a:rPr>
              <a:t>1rst floor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61C2B651-57F4-4525-815F-9575E25CB777}"/>
              </a:ext>
            </a:extLst>
          </p:cNvPr>
          <p:cNvSpPr txBox="1"/>
          <p:nvPr/>
        </p:nvSpPr>
        <p:spPr>
          <a:xfrm>
            <a:off x="8732982" y="2299855"/>
            <a:ext cx="2604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>
                <a:latin typeface="Pangram Light" panose="00000400000000000000" pitchFamily="50" charset="0"/>
              </a:rPr>
              <a:t>whole</a:t>
            </a:r>
            <a:r>
              <a:rPr lang="nl-NL" sz="1600" dirty="0">
                <a:latin typeface="Pangram Light" panose="00000400000000000000" pitchFamily="50" charset="0"/>
              </a:rPr>
              <a:t> building</a:t>
            </a:r>
          </a:p>
        </p:txBody>
      </p:sp>
    </p:spTree>
    <p:extLst>
      <p:ext uri="{BB962C8B-B14F-4D97-AF65-F5344CB8AC3E}">
        <p14:creationId xmlns:p14="http://schemas.microsoft.com/office/powerpoint/2010/main" val="217722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Growing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r>
              <a:rPr lang="nl-NL" dirty="0">
                <a:latin typeface="Pangram Light" panose="00000400000000000000" pitchFamily="50" charset="0"/>
              </a:rPr>
              <a:t>: flexibility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80786B00-C650-4EDE-BEEE-D776173B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4"/>
            <a:ext cx="3383132" cy="390618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nl-NL" sz="1600" dirty="0" err="1">
                <a:latin typeface="Pangram Light" panose="00000400000000000000" pitchFamily="50" charset="0"/>
              </a:rPr>
              <a:t>Changing</a:t>
            </a:r>
            <a:r>
              <a:rPr lang="nl-NL" sz="1600" dirty="0">
                <a:latin typeface="Pangram Light" panose="00000400000000000000" pitchFamily="50" charset="0"/>
              </a:rPr>
              <a:t> </a:t>
            </a:r>
            <a:r>
              <a:rPr lang="nl-NL" sz="1600" dirty="0" err="1">
                <a:latin typeface="Pangram Light" panose="00000400000000000000" pitchFamily="50" charset="0"/>
              </a:rPr>
              <a:t>the</a:t>
            </a:r>
            <a:r>
              <a:rPr lang="nl-NL" sz="1600" dirty="0">
                <a:latin typeface="Pangram Light" panose="00000400000000000000" pitchFamily="50" charset="0"/>
              </a:rPr>
              <a:t> </a:t>
            </a:r>
            <a:r>
              <a:rPr lang="nl-NL" sz="1600" dirty="0" err="1">
                <a:latin typeface="Pangram Light" panose="00000400000000000000" pitchFamily="50" charset="0"/>
              </a:rPr>
              <a:t>starting</a:t>
            </a:r>
            <a:r>
              <a:rPr lang="nl-NL" sz="1600" dirty="0">
                <a:latin typeface="Pangram Light" panose="00000400000000000000" pitchFamily="50" charset="0"/>
              </a:rPr>
              <a:t> points</a:t>
            </a:r>
          </a:p>
        </p:txBody>
      </p:sp>
      <p:pic>
        <p:nvPicPr>
          <p:cNvPr id="4" name="Afbeelding 3" descr="Afbeelding met LEGO, speelgoed&#10;&#10;Automatisch gegenereerde beschrijving">
            <a:extLst>
              <a:ext uri="{FF2B5EF4-FFF2-40B4-BE49-F238E27FC236}">
                <a16:creationId xmlns:a16="http://schemas.microsoft.com/office/drawing/2014/main" id="{D4C97734-260F-4021-B90D-0466968C91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63" t="30303" r="29293" b="26600"/>
          <a:stretch/>
        </p:blipFill>
        <p:spPr>
          <a:xfrm>
            <a:off x="1362677" y="2442883"/>
            <a:ext cx="3975942" cy="3731088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16343997-1EDB-4952-916A-08EB762F40BF}"/>
              </a:ext>
            </a:extLst>
          </p:cNvPr>
          <p:cNvSpPr txBox="1"/>
          <p:nvPr/>
        </p:nvSpPr>
        <p:spPr>
          <a:xfrm>
            <a:off x="2419928" y="2273606"/>
            <a:ext cx="2604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>
                <a:latin typeface="Pangram Light" panose="00000400000000000000" pitchFamily="50" charset="0"/>
              </a:rPr>
              <a:t>our</a:t>
            </a:r>
            <a:r>
              <a:rPr lang="nl-NL" sz="1600" dirty="0">
                <a:latin typeface="Pangram Light" panose="00000400000000000000" pitchFamily="50" charset="0"/>
              </a:rPr>
              <a:t> design</a:t>
            </a:r>
          </a:p>
        </p:txBody>
      </p:sp>
      <p:pic>
        <p:nvPicPr>
          <p:cNvPr id="10" name="Afbeelding 9" descr="Afbeelding met LEGO, speelgoed&#10;&#10;Automatisch gegenereerde beschrijving">
            <a:extLst>
              <a:ext uri="{FF2B5EF4-FFF2-40B4-BE49-F238E27FC236}">
                <a16:creationId xmlns:a16="http://schemas.microsoft.com/office/drawing/2014/main" id="{ACB4B25E-9210-4BC9-8FB7-BBBA2045FE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70" t="31381" r="27071" b="26195"/>
          <a:stretch/>
        </p:blipFill>
        <p:spPr>
          <a:xfrm>
            <a:off x="6638795" y="2612160"/>
            <a:ext cx="4132960" cy="3656971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261D7CB6-EDAA-40FD-BE11-E7C344B7F431}"/>
              </a:ext>
            </a:extLst>
          </p:cNvPr>
          <p:cNvSpPr txBox="1"/>
          <p:nvPr/>
        </p:nvSpPr>
        <p:spPr>
          <a:xfrm>
            <a:off x="7570456" y="2273606"/>
            <a:ext cx="2604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latin typeface="Pangram Light" panose="00000400000000000000" pitchFamily="50" charset="0"/>
              </a:rPr>
              <a:t>variant 1</a:t>
            </a:r>
          </a:p>
        </p:txBody>
      </p:sp>
    </p:spTree>
    <p:extLst>
      <p:ext uri="{BB962C8B-B14F-4D97-AF65-F5344CB8AC3E}">
        <p14:creationId xmlns:p14="http://schemas.microsoft.com/office/powerpoint/2010/main" val="390250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Growing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r>
              <a:rPr lang="nl-NL" dirty="0">
                <a:latin typeface="Pangram Light" panose="00000400000000000000" pitchFamily="50" charset="0"/>
              </a:rPr>
              <a:t>: flexibility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80786B00-C650-4EDE-BEEE-D776173B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4"/>
            <a:ext cx="3383132" cy="390618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nl-NL" sz="1600" dirty="0" err="1">
                <a:latin typeface="Pangram Light" panose="00000400000000000000" pitchFamily="50" charset="0"/>
              </a:rPr>
              <a:t>Changing</a:t>
            </a:r>
            <a:r>
              <a:rPr lang="nl-NL" sz="1600" dirty="0">
                <a:latin typeface="Pangram Light" panose="00000400000000000000" pitchFamily="50" charset="0"/>
              </a:rPr>
              <a:t> </a:t>
            </a:r>
            <a:r>
              <a:rPr lang="nl-NL" sz="1600" dirty="0" err="1">
                <a:latin typeface="Pangram Light" panose="00000400000000000000" pitchFamily="50" charset="0"/>
              </a:rPr>
              <a:t>the</a:t>
            </a:r>
            <a:r>
              <a:rPr lang="nl-NL" sz="1600" dirty="0">
                <a:latin typeface="Pangram Light" panose="00000400000000000000" pitchFamily="50" charset="0"/>
              </a:rPr>
              <a:t> </a:t>
            </a:r>
            <a:r>
              <a:rPr lang="nl-NL" sz="1600" dirty="0" err="1">
                <a:latin typeface="Pangram Light" panose="00000400000000000000" pitchFamily="50" charset="0"/>
              </a:rPr>
              <a:t>growing</a:t>
            </a:r>
            <a:r>
              <a:rPr lang="nl-NL" sz="1600" dirty="0">
                <a:latin typeface="Pangram Light" panose="00000400000000000000" pitchFamily="50" charset="0"/>
              </a:rPr>
              <a:t> </a:t>
            </a:r>
            <a:r>
              <a:rPr lang="nl-NL" sz="1600" dirty="0" err="1">
                <a:latin typeface="Pangram Light" panose="00000400000000000000" pitchFamily="50" charset="0"/>
              </a:rPr>
              <a:t>direction</a:t>
            </a:r>
            <a:r>
              <a:rPr lang="nl-NL" sz="1600" dirty="0">
                <a:latin typeface="Pangram Light" panose="00000400000000000000" pitchFamily="50" charset="0"/>
              </a:rPr>
              <a:t> </a:t>
            </a:r>
          </a:p>
        </p:txBody>
      </p:sp>
      <p:pic>
        <p:nvPicPr>
          <p:cNvPr id="4" name="Afbeelding 3" descr="Afbeelding met LEGO, speelgoed&#10;&#10;Automatisch gegenereerde beschrijving">
            <a:extLst>
              <a:ext uri="{FF2B5EF4-FFF2-40B4-BE49-F238E27FC236}">
                <a16:creationId xmlns:a16="http://schemas.microsoft.com/office/drawing/2014/main" id="{D4C97734-260F-4021-B90D-0466968C91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63" t="30303" r="29293" b="26600"/>
          <a:stretch/>
        </p:blipFill>
        <p:spPr>
          <a:xfrm>
            <a:off x="1362677" y="2442883"/>
            <a:ext cx="3975942" cy="3731088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16343997-1EDB-4952-916A-08EB762F40BF}"/>
              </a:ext>
            </a:extLst>
          </p:cNvPr>
          <p:cNvSpPr txBox="1"/>
          <p:nvPr/>
        </p:nvSpPr>
        <p:spPr>
          <a:xfrm>
            <a:off x="2419928" y="2273606"/>
            <a:ext cx="2604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>
                <a:latin typeface="Pangram Light" panose="00000400000000000000" pitchFamily="50" charset="0"/>
              </a:rPr>
              <a:t>our</a:t>
            </a:r>
            <a:r>
              <a:rPr lang="nl-NL" sz="1600" dirty="0">
                <a:latin typeface="Pangram Light" panose="00000400000000000000" pitchFamily="50" charset="0"/>
              </a:rPr>
              <a:t> design</a:t>
            </a:r>
          </a:p>
        </p:txBody>
      </p:sp>
      <p:pic>
        <p:nvPicPr>
          <p:cNvPr id="5" name="Afbeelding 4" descr="Afbeelding met LEGO, speelgoed&#10;&#10;Automatisch gegenereerde beschrijving">
            <a:extLst>
              <a:ext uri="{FF2B5EF4-FFF2-40B4-BE49-F238E27FC236}">
                <a16:creationId xmlns:a16="http://schemas.microsoft.com/office/drawing/2014/main" id="{D3FCEDB0-AD12-4AAE-9313-1E82C27028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17" t="31586" r="29094" b="26473"/>
          <a:stretch/>
        </p:blipFill>
        <p:spPr>
          <a:xfrm>
            <a:off x="6727570" y="2612160"/>
            <a:ext cx="3890124" cy="3632279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6E8BEDBA-842B-4F35-AA83-93833C426240}"/>
              </a:ext>
            </a:extLst>
          </p:cNvPr>
          <p:cNvSpPr txBox="1"/>
          <p:nvPr/>
        </p:nvSpPr>
        <p:spPr>
          <a:xfrm>
            <a:off x="7570456" y="2273606"/>
            <a:ext cx="2604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latin typeface="Pangram Light" panose="00000400000000000000" pitchFamily="50" charset="0"/>
              </a:rPr>
              <a:t>variant 2</a:t>
            </a:r>
          </a:p>
        </p:txBody>
      </p:sp>
    </p:spTree>
    <p:extLst>
      <p:ext uri="{BB962C8B-B14F-4D97-AF65-F5344CB8AC3E}">
        <p14:creationId xmlns:p14="http://schemas.microsoft.com/office/powerpoint/2010/main" val="238001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Growing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r>
              <a:rPr lang="nl-NL" dirty="0">
                <a:latin typeface="Pangram Light" panose="00000400000000000000" pitchFamily="50" charset="0"/>
              </a:rPr>
              <a:t>: flexibility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80786B00-C650-4EDE-BEEE-D776173B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358284"/>
            <a:ext cx="4164367" cy="390618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nl-NL" sz="1600" dirty="0" err="1">
                <a:latin typeface="Pangram Light" panose="00000400000000000000" pitchFamily="50" charset="0"/>
              </a:rPr>
              <a:t>Changing</a:t>
            </a:r>
            <a:r>
              <a:rPr lang="nl-NL" sz="1600" dirty="0">
                <a:latin typeface="Pangram Light" panose="00000400000000000000" pitchFamily="50" charset="0"/>
              </a:rPr>
              <a:t> </a:t>
            </a:r>
            <a:r>
              <a:rPr lang="nl-NL" sz="1600" dirty="0" err="1">
                <a:latin typeface="Pangram Light" panose="00000400000000000000" pitchFamily="50" charset="0"/>
              </a:rPr>
              <a:t>the</a:t>
            </a:r>
            <a:r>
              <a:rPr lang="nl-NL" sz="1600" dirty="0">
                <a:latin typeface="Pangram Light" panose="00000400000000000000" pitchFamily="50" charset="0"/>
              </a:rPr>
              <a:t> minimum </a:t>
            </a:r>
            <a:r>
              <a:rPr lang="nl-NL" sz="1600" dirty="0" err="1">
                <a:latin typeface="Pangram Light" panose="00000400000000000000" pitchFamily="50" charset="0"/>
              </a:rPr>
              <a:t>noisevalue</a:t>
            </a:r>
            <a:endParaRPr lang="nl-NL" sz="1600" dirty="0">
              <a:latin typeface="Pangram Light" panose="00000400000000000000" pitchFamily="50" charset="0"/>
            </a:endParaRPr>
          </a:p>
        </p:txBody>
      </p:sp>
      <p:pic>
        <p:nvPicPr>
          <p:cNvPr id="4" name="Afbeelding 3" descr="Afbeelding met LEGO, speelgoed&#10;&#10;Automatisch gegenereerde beschrijving">
            <a:extLst>
              <a:ext uri="{FF2B5EF4-FFF2-40B4-BE49-F238E27FC236}">
                <a16:creationId xmlns:a16="http://schemas.microsoft.com/office/drawing/2014/main" id="{D4C97734-260F-4021-B90D-0466968C91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63" t="30303" r="29293" b="26600"/>
          <a:stretch/>
        </p:blipFill>
        <p:spPr>
          <a:xfrm>
            <a:off x="1362677" y="2442883"/>
            <a:ext cx="3975942" cy="3731088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16343997-1EDB-4952-916A-08EB762F40BF}"/>
              </a:ext>
            </a:extLst>
          </p:cNvPr>
          <p:cNvSpPr txBox="1"/>
          <p:nvPr/>
        </p:nvSpPr>
        <p:spPr>
          <a:xfrm>
            <a:off x="2419928" y="2273606"/>
            <a:ext cx="2604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>
                <a:latin typeface="Pangram Light" panose="00000400000000000000" pitchFamily="50" charset="0"/>
              </a:rPr>
              <a:t>our</a:t>
            </a:r>
            <a:r>
              <a:rPr lang="nl-NL" sz="1600" dirty="0">
                <a:latin typeface="Pangram Light" panose="00000400000000000000" pitchFamily="50" charset="0"/>
              </a:rPr>
              <a:t> design</a:t>
            </a:r>
          </a:p>
        </p:txBody>
      </p:sp>
      <p:pic>
        <p:nvPicPr>
          <p:cNvPr id="5" name="Afbeelding 4" descr="Afbeelding met LEGO, speelgoed&#10;&#10;Automatisch gegenereerde beschrijving">
            <a:extLst>
              <a:ext uri="{FF2B5EF4-FFF2-40B4-BE49-F238E27FC236}">
                <a16:creationId xmlns:a16="http://schemas.microsoft.com/office/drawing/2014/main" id="{F2699B3A-8FED-4EC0-9968-4237CE5876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23" t="31456" r="28997" b="26472"/>
          <a:stretch/>
        </p:blipFill>
        <p:spPr>
          <a:xfrm>
            <a:off x="6789712" y="2612160"/>
            <a:ext cx="3890123" cy="3612256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0E71050-C3C8-4A0C-80F6-63EB7D25CDFD}"/>
              </a:ext>
            </a:extLst>
          </p:cNvPr>
          <p:cNvSpPr txBox="1"/>
          <p:nvPr/>
        </p:nvSpPr>
        <p:spPr>
          <a:xfrm>
            <a:off x="7570456" y="2273606"/>
            <a:ext cx="2604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latin typeface="Pangram Light" panose="00000400000000000000" pitchFamily="50" charset="0"/>
              </a:rPr>
              <a:t>variant 3</a:t>
            </a:r>
          </a:p>
        </p:txBody>
      </p:sp>
    </p:spTree>
    <p:extLst>
      <p:ext uri="{BB962C8B-B14F-4D97-AF65-F5344CB8AC3E}">
        <p14:creationId xmlns:p14="http://schemas.microsoft.com/office/powerpoint/2010/main" val="8145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Final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surfaces</a:t>
            </a:r>
            <a:r>
              <a:rPr lang="nl-NL" dirty="0">
                <a:latin typeface="Pangram Light" panose="00000400000000000000" pitchFamily="50" charset="0"/>
              </a:rPr>
              <a:t> of </a:t>
            </a:r>
            <a:r>
              <a:rPr lang="nl-NL" dirty="0" err="1">
                <a:latin typeface="Pangram Light" panose="00000400000000000000" pitchFamily="50" charset="0"/>
              </a:rPr>
              <a:t>the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functions</a:t>
            </a:r>
            <a:endParaRPr lang="nl-NL" dirty="0">
              <a:latin typeface="Pangram Light" panose="00000400000000000000" pitchFamily="50" charset="0"/>
            </a:endParaRPr>
          </a:p>
        </p:txBody>
      </p:sp>
      <p:graphicFrame>
        <p:nvGraphicFramePr>
          <p:cNvPr id="9" name="Tijdelijke aanduiding voor inhoud 8">
            <a:extLst>
              <a:ext uri="{FF2B5EF4-FFF2-40B4-BE49-F238E27FC236}">
                <a16:creationId xmlns:a16="http://schemas.microsoft.com/office/drawing/2014/main" id="{63D7A7D2-38E4-4FEA-BCE0-D9BED74AB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7454644"/>
              </p:ext>
            </p:extLst>
          </p:nvPr>
        </p:nvGraphicFramePr>
        <p:xfrm>
          <a:off x="1295400" y="1981200"/>
          <a:ext cx="9601200" cy="4521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132096124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697551934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242330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b="0" dirty="0" err="1">
                          <a:latin typeface="Pangram" panose="00000500000000000000" pitchFamily="50" charset="0"/>
                        </a:rPr>
                        <a:t>Function</a:t>
                      </a:r>
                      <a:endParaRPr lang="nl-NL" b="0" dirty="0">
                        <a:latin typeface="Pangram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>
                          <a:latin typeface="Pangram" panose="00000500000000000000" pitchFamily="50" charset="0"/>
                        </a:rPr>
                        <a:t>Surface (m^2)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>
                          <a:latin typeface="Pangram" panose="00000500000000000000" pitchFamily="50" charset="0"/>
                        </a:rPr>
                        <a:t>Space </a:t>
                      </a:r>
                      <a:r>
                        <a:rPr lang="nl-NL" b="0" dirty="0" err="1">
                          <a:latin typeface="Pangram" panose="00000500000000000000" pitchFamily="50" charset="0"/>
                        </a:rPr>
                        <a:t>for</a:t>
                      </a:r>
                      <a:r>
                        <a:rPr lang="nl-NL" b="0" dirty="0">
                          <a:latin typeface="Pangram" panose="00000500000000000000" pitchFamily="50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07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latin typeface="Pangram Light" panose="00000400000000000000" pitchFamily="50" charset="0"/>
                        </a:rPr>
                        <a:t>Atrium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latin typeface="Pangram Light" panose="00000400000000000000" pitchFamily="50" charset="0"/>
                        </a:rPr>
                        <a:t> </a:t>
                      </a:r>
                      <a:r>
                        <a:rPr lang="nl-NL" strike="noStrike" dirty="0">
                          <a:latin typeface="Pangram" panose="00000500000000000000" pitchFamily="50" charset="0"/>
                        </a:rPr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trike="noStrike" dirty="0">
                        <a:latin typeface="Pangram" panose="000005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74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latin typeface="Pangram Light" panose="00000400000000000000" pitchFamily="50" charset="0"/>
                        </a:rPr>
                        <a:t>Student </a:t>
                      </a:r>
                      <a:r>
                        <a:rPr lang="nl-NL" dirty="0" err="1">
                          <a:latin typeface="Pangram Light" panose="00000400000000000000" pitchFamily="50" charset="0"/>
                        </a:rPr>
                        <a:t>housing</a:t>
                      </a:r>
                      <a:endParaRPr lang="nl-NL" dirty="0">
                        <a:latin typeface="Pangram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latin typeface="Pangram Light" panose="00000400000000000000" pitchFamily="50" charset="0"/>
                        </a:rPr>
                        <a:t> 894          </a:t>
                      </a:r>
                      <a:r>
                        <a:rPr lang="nl-NL" dirty="0">
                          <a:latin typeface="Pangram" panose="00000500000000000000" pitchFamily="50" charset="0"/>
                        </a:rPr>
                        <a:t>2384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latin typeface="Pangram" panose="00000500000000000000" pitchFamily="50" charset="0"/>
                        </a:rPr>
                        <a:t>16 student </a:t>
                      </a:r>
                      <a:r>
                        <a:rPr lang="nl-NL" dirty="0" err="1">
                          <a:latin typeface="Pangram" panose="00000500000000000000" pitchFamily="50" charset="0"/>
                        </a:rPr>
                        <a:t>houses</a:t>
                      </a:r>
                      <a:r>
                        <a:rPr lang="nl-NL" dirty="0">
                          <a:latin typeface="Pangram" panose="00000500000000000000" pitchFamily="50" charset="0"/>
                        </a:rPr>
                        <a:t> =</a:t>
                      </a:r>
                    </a:p>
                    <a:p>
                      <a:r>
                        <a:rPr lang="nl-NL" dirty="0">
                          <a:latin typeface="Pangram" panose="00000500000000000000" pitchFamily="50" charset="0"/>
                        </a:rPr>
                        <a:t>112 </a:t>
                      </a:r>
                      <a:r>
                        <a:rPr lang="nl-NL" dirty="0" err="1">
                          <a:latin typeface="Pangram" panose="00000500000000000000" pitchFamily="50" charset="0"/>
                        </a:rPr>
                        <a:t>students</a:t>
                      </a:r>
                      <a:endParaRPr lang="nl-NL" dirty="0">
                        <a:latin typeface="Pangram" panose="000005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167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>
                          <a:latin typeface="Pangram Light" panose="00000400000000000000" pitchFamily="50" charset="0"/>
                        </a:rPr>
                        <a:t>Assisted</a:t>
                      </a:r>
                      <a:r>
                        <a:rPr lang="nl-NL" dirty="0">
                          <a:latin typeface="Pangram Light" panose="00000400000000000000" pitchFamily="50" charset="0"/>
                        </a:rPr>
                        <a:t> living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latin typeface="Pangram Light" panose="00000400000000000000" pitchFamily="50" charset="0"/>
                        </a:rPr>
                        <a:t>1060         </a:t>
                      </a:r>
                      <a:r>
                        <a:rPr lang="nl-NL" dirty="0">
                          <a:latin typeface="Pangram" panose="00000500000000000000" pitchFamily="50" charset="0"/>
                        </a:rPr>
                        <a:t>1232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latin typeface="Pangram" panose="00000500000000000000" pitchFamily="50" charset="0"/>
                        </a:rPr>
                        <a:t>23 </a:t>
                      </a:r>
                      <a:r>
                        <a:rPr lang="nl-NL" dirty="0" err="1">
                          <a:latin typeface="Pangram" panose="00000500000000000000" pitchFamily="50" charset="0"/>
                        </a:rPr>
                        <a:t>appartments</a:t>
                      </a:r>
                      <a:endParaRPr lang="nl-NL" dirty="0">
                        <a:latin typeface="Pangram" panose="000005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80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latin typeface="Pangram Light" panose="00000400000000000000" pitchFamily="50" charset="0"/>
                        </a:rPr>
                        <a:t>Starter </a:t>
                      </a:r>
                      <a:r>
                        <a:rPr lang="nl-NL" dirty="0" err="1">
                          <a:latin typeface="Pangram Light" panose="00000400000000000000" pitchFamily="50" charset="0"/>
                        </a:rPr>
                        <a:t>housing</a:t>
                      </a:r>
                      <a:endParaRPr lang="nl-NL" dirty="0">
                        <a:latin typeface="Pangram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latin typeface="Pangram Light" panose="00000400000000000000" pitchFamily="50" charset="0"/>
                        </a:rPr>
                        <a:t>3180</a:t>
                      </a:r>
                      <a:r>
                        <a:rPr lang="nl-NL" dirty="0">
                          <a:latin typeface="Pangram" panose="00000500000000000000" pitchFamily="50" charset="0"/>
                        </a:rPr>
                        <a:t>         3296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latin typeface="Pangram" panose="00000500000000000000" pitchFamily="50" charset="0"/>
                        </a:rPr>
                        <a:t>62 </a:t>
                      </a:r>
                      <a:r>
                        <a:rPr lang="nl-NL" dirty="0" err="1">
                          <a:latin typeface="Pangram" panose="00000500000000000000" pitchFamily="50" charset="0"/>
                        </a:rPr>
                        <a:t>appartments</a:t>
                      </a:r>
                      <a:endParaRPr lang="nl-NL" dirty="0">
                        <a:latin typeface="Pangram" panose="000005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606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>
                          <a:latin typeface="Pangram Light" panose="00000400000000000000" pitchFamily="50" charset="0"/>
                        </a:rPr>
                        <a:t>Start-up</a:t>
                      </a:r>
                      <a:r>
                        <a:rPr lang="nl-NL" dirty="0">
                          <a:latin typeface="Pangram Light" panose="00000400000000000000" pitchFamily="50" charset="0"/>
                        </a:rPr>
                        <a:t> offices + </a:t>
                      </a:r>
                      <a:r>
                        <a:rPr lang="nl-NL" dirty="0" err="1">
                          <a:latin typeface="Pangram Light" panose="00000400000000000000" pitchFamily="50" charset="0"/>
                        </a:rPr>
                        <a:t>Study</a:t>
                      </a:r>
                      <a:r>
                        <a:rPr lang="nl-NL" dirty="0">
                          <a:latin typeface="Pangram Light" panose="00000400000000000000" pitchFamily="50" charset="0"/>
                        </a:rPr>
                        <a:t> </a:t>
                      </a:r>
                      <a:r>
                        <a:rPr lang="nl-NL" dirty="0" err="1">
                          <a:latin typeface="Pangram Light" panose="00000400000000000000" pitchFamily="50" charset="0"/>
                        </a:rPr>
                        <a:t>places</a:t>
                      </a:r>
                      <a:r>
                        <a:rPr lang="nl-NL" dirty="0">
                          <a:latin typeface="Pangram Light" panose="00000400000000000000" pitchFamily="50" charset="0"/>
                        </a:rPr>
                        <a:t> + Library + Coffee corner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latin typeface="Pangram Light" panose="00000400000000000000" pitchFamily="50" charset="0"/>
                        </a:rPr>
                        <a:t>540            </a:t>
                      </a:r>
                      <a:r>
                        <a:rPr lang="nl-NL" dirty="0">
                          <a:latin typeface="Pangram" panose="00000500000000000000" pitchFamily="50" charset="0"/>
                        </a:rPr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>
                        <a:latin typeface="Pangram" panose="000005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501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latin typeface="Pangram Light" panose="00000400000000000000" pitchFamily="50" charset="0"/>
                        </a:rPr>
                        <a:t>Restaurant + Pub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latin typeface="Pangram Light" panose="00000400000000000000" pitchFamily="50" charset="0"/>
                        </a:rPr>
                        <a:t>120            </a:t>
                      </a:r>
                      <a:r>
                        <a:rPr lang="nl-NL" dirty="0">
                          <a:latin typeface="Pangram" panose="00000500000000000000" pitchFamily="50" charset="0"/>
                        </a:rPr>
                        <a:t>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>
                        <a:latin typeface="Pangram" panose="000005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92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latin typeface="Pangram Light" panose="00000400000000000000" pitchFamily="50" charset="0"/>
                        </a:rPr>
                        <a:t>Cinema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latin typeface="Pangram Light" panose="00000400000000000000" pitchFamily="50" charset="0"/>
                        </a:rPr>
                        <a:t>60               </a:t>
                      </a:r>
                      <a:r>
                        <a:rPr lang="nl-NL" dirty="0">
                          <a:latin typeface="Pangram" panose="00000500000000000000" pitchFamily="50" charset="0"/>
                        </a:rPr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latin typeface="Pangram" panose="00000500000000000000" pitchFamily="50" charset="0"/>
                        </a:rPr>
                        <a:t>~50 </a:t>
                      </a:r>
                      <a:r>
                        <a:rPr lang="nl-NL" dirty="0" err="1">
                          <a:latin typeface="Pangram" panose="00000500000000000000" pitchFamily="50" charset="0"/>
                        </a:rPr>
                        <a:t>visitors</a:t>
                      </a:r>
                      <a:endParaRPr lang="nl-NL" dirty="0">
                        <a:latin typeface="Pangram" panose="000005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325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latin typeface="Pangram Light" panose="00000400000000000000" pitchFamily="50" charset="0"/>
                        </a:rPr>
                        <a:t>Gym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latin typeface="Pangram Light" panose="00000400000000000000" pitchFamily="50" charset="0"/>
                        </a:rPr>
                        <a:t>80               </a:t>
                      </a:r>
                      <a:r>
                        <a:rPr lang="nl-NL" dirty="0">
                          <a:latin typeface="Pangram" panose="00000500000000000000" pitchFamily="50" charset="0"/>
                        </a:rPr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>
                        <a:latin typeface="Pangram" panose="000005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05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latin typeface="Pangram Light" panose="00000400000000000000" pitchFamily="50" charset="0"/>
                        </a:rPr>
                        <a:t>Supermarket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latin typeface="Pangram" panose="00000500000000000000" pitchFamily="50" charset="0"/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>
                        <a:latin typeface="Pangram" panose="000005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536896"/>
                  </a:ext>
                </a:extLst>
              </a:tr>
            </a:tbl>
          </a:graphicData>
        </a:graphic>
      </p:graphicFrame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7B03794C-2A3E-4BB5-AF13-F8B4BA768B09}"/>
              </a:ext>
            </a:extLst>
          </p:cNvPr>
          <p:cNvCxnSpPr/>
          <p:nvPr/>
        </p:nvCxnSpPr>
        <p:spPr>
          <a:xfrm>
            <a:off x="5266146" y="2914831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0A9CB2ED-8402-4FD4-A5B3-0C85A7F2BA0A}"/>
              </a:ext>
            </a:extLst>
          </p:cNvPr>
          <p:cNvCxnSpPr/>
          <p:nvPr/>
        </p:nvCxnSpPr>
        <p:spPr>
          <a:xfrm>
            <a:off x="5266146" y="3295831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F918AA06-5121-4DBE-9D81-988D2C8F26B3}"/>
              </a:ext>
            </a:extLst>
          </p:cNvPr>
          <p:cNvCxnSpPr/>
          <p:nvPr/>
        </p:nvCxnSpPr>
        <p:spPr>
          <a:xfrm>
            <a:off x="5266146" y="4275546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F98436B1-5451-46A2-8A23-DFFFDEFF87D7}"/>
              </a:ext>
            </a:extLst>
          </p:cNvPr>
          <p:cNvCxnSpPr/>
          <p:nvPr/>
        </p:nvCxnSpPr>
        <p:spPr>
          <a:xfrm>
            <a:off x="5266146" y="5211716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DF62126A-1599-4F2F-B2F6-E48F7EB3188F}"/>
              </a:ext>
            </a:extLst>
          </p:cNvPr>
          <p:cNvCxnSpPr/>
          <p:nvPr/>
        </p:nvCxnSpPr>
        <p:spPr>
          <a:xfrm>
            <a:off x="5266146" y="5592717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69AB2347-3341-400B-9907-847389C60A5D}"/>
              </a:ext>
            </a:extLst>
          </p:cNvPr>
          <p:cNvCxnSpPr/>
          <p:nvPr/>
        </p:nvCxnSpPr>
        <p:spPr>
          <a:xfrm>
            <a:off x="5266146" y="5973717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63620684-4C8E-4A0A-8A3B-FF21D456A822}"/>
              </a:ext>
            </a:extLst>
          </p:cNvPr>
          <p:cNvCxnSpPr/>
          <p:nvPr/>
        </p:nvCxnSpPr>
        <p:spPr>
          <a:xfrm>
            <a:off x="5266146" y="3927203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0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Path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finding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endParaRPr lang="nl-NL" dirty="0">
              <a:latin typeface="Pangram Light" panose="00000400000000000000" pitchFamily="50" charset="0"/>
            </a:endParaRPr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C1180C8C-DD0F-4FAA-BD3B-3B492A0E8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7778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2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Pathfinding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r>
              <a:rPr lang="nl-NL" dirty="0">
                <a:latin typeface="Pangram Light" panose="00000400000000000000" pitchFamily="50" charset="0"/>
              </a:rPr>
              <a:t>: </a:t>
            </a:r>
            <a:r>
              <a:rPr lang="nl-NL" dirty="0" err="1">
                <a:latin typeface="Pangram Light" panose="00000400000000000000" pitchFamily="50" charset="0"/>
              </a:rPr>
              <a:t>find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removed</a:t>
            </a:r>
            <a:r>
              <a:rPr lang="nl-NL" dirty="0">
                <a:latin typeface="Pangram Light" panose="00000400000000000000" pitchFamily="50" charset="0"/>
              </a:rPr>
              <a:t> points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5400" y="1510430"/>
            <a:ext cx="9601200" cy="479271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Pangram" panose="00000500000000000000" pitchFamily="50" charset="0"/>
              </a:rPr>
              <a:t>Input: </a:t>
            </a:r>
          </a:p>
          <a:p>
            <a:pPr lvl="0"/>
            <a:r>
              <a:rPr lang="en-GB" sz="1600" dirty="0">
                <a:latin typeface="Pangram" panose="00000500000000000000" pitchFamily="50" charset="0"/>
              </a:rPr>
              <a:t>All points </a:t>
            </a:r>
            <a:r>
              <a:rPr lang="en-GB" sz="1600" dirty="0">
                <a:latin typeface="Pangram Light" panose="00000400000000000000" pitchFamily="50" charset="0"/>
              </a:rPr>
              <a:t>(</a:t>
            </a:r>
            <a:r>
              <a:rPr lang="en-GB" sz="1600" i="1" dirty="0">
                <a:latin typeface="Pangram Light" panose="00000400000000000000" pitchFamily="50" charset="0"/>
              </a:rPr>
              <a:t>point3d, list</a:t>
            </a:r>
            <a:r>
              <a:rPr lang="en-GB" sz="1600" dirty="0">
                <a:latin typeface="Pangram Light" panose="00000400000000000000" pitchFamily="50" charset="0"/>
              </a:rPr>
              <a:t>)</a:t>
            </a:r>
            <a:endParaRPr lang="en-NL" sz="1600" dirty="0">
              <a:latin typeface="Pangram Light" panose="00000400000000000000" pitchFamily="50" charset="0"/>
            </a:endParaRPr>
          </a:p>
          <a:p>
            <a:r>
              <a:rPr lang="en-GB" sz="1600" dirty="0">
                <a:latin typeface="Pangram" panose="00000500000000000000" pitchFamily="50" charset="0"/>
              </a:rPr>
              <a:t>Remaining meshes converted to </a:t>
            </a:r>
            <a:r>
              <a:rPr lang="en-GB" sz="1600" dirty="0" err="1">
                <a:latin typeface="Pangram" panose="00000500000000000000" pitchFamily="50" charset="0"/>
              </a:rPr>
              <a:t>breps</a:t>
            </a:r>
            <a:r>
              <a:rPr lang="en-GB" sz="1600" dirty="0">
                <a:latin typeface="Pangram" panose="00000500000000000000" pitchFamily="50" charset="0"/>
              </a:rPr>
              <a:t> </a:t>
            </a:r>
            <a:r>
              <a:rPr lang="en-GB" sz="1600" dirty="0">
                <a:latin typeface="Pangram Light" panose="00000400000000000000" pitchFamily="50" charset="0"/>
              </a:rPr>
              <a:t>(</a:t>
            </a:r>
            <a:r>
              <a:rPr lang="en-GB" sz="1600" dirty="0" err="1">
                <a:latin typeface="Pangram Light" panose="00000400000000000000" pitchFamily="50" charset="0"/>
              </a:rPr>
              <a:t>brep</a:t>
            </a:r>
            <a:r>
              <a:rPr lang="en-GB" sz="1600" dirty="0">
                <a:latin typeface="Pangram Light" panose="00000400000000000000" pitchFamily="50" charset="0"/>
              </a:rPr>
              <a:t>, list)</a:t>
            </a:r>
            <a:endParaRPr lang="nl-NL" sz="1600" dirty="0">
              <a:latin typeface="Pangram Light" panose="00000400000000000000" pitchFamily="50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C9CB17D-F0B4-414B-BB9B-56E45BFA8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105150"/>
            <a:ext cx="12218217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4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Pathfinding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r>
              <a:rPr lang="nl-NL" dirty="0">
                <a:latin typeface="Pangram Light" panose="00000400000000000000" pitchFamily="50" charset="0"/>
              </a:rPr>
              <a:t>: </a:t>
            </a:r>
            <a:r>
              <a:rPr lang="nl-NL" dirty="0" err="1">
                <a:latin typeface="Pangram Light" panose="00000400000000000000" pitchFamily="50" charset="0"/>
              </a:rPr>
              <a:t>find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removed</a:t>
            </a:r>
            <a:r>
              <a:rPr lang="nl-NL" dirty="0">
                <a:latin typeface="Pangram Light" panose="00000400000000000000" pitchFamily="50" charset="0"/>
              </a:rPr>
              <a:t> points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5400" y="1510430"/>
            <a:ext cx="9601200" cy="479271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Pangram" panose="00000500000000000000" pitchFamily="50" charset="0"/>
              </a:rPr>
              <a:t>Algorithm: </a:t>
            </a:r>
          </a:p>
          <a:p>
            <a:r>
              <a:rPr lang="en-GB" dirty="0">
                <a:latin typeface="Pangram" panose="00000500000000000000" pitchFamily="50" charset="0"/>
              </a:rPr>
              <a:t>For every point </a:t>
            </a:r>
            <a:r>
              <a:rPr lang="en-GB" dirty="0">
                <a:latin typeface="Pangram Light" panose="00000400000000000000" pitchFamily="50" charset="0"/>
              </a:rPr>
              <a:t>in All points:</a:t>
            </a:r>
            <a:endParaRPr lang="en-NL" dirty="0">
              <a:latin typeface="Pangram Light" panose="00000400000000000000" pitchFamily="50" charset="0"/>
            </a:endParaRPr>
          </a:p>
          <a:p>
            <a:pPr lvl="1"/>
            <a:r>
              <a:rPr lang="en-GB" dirty="0">
                <a:latin typeface="Pangram Light" panose="00000400000000000000" pitchFamily="50" charset="0"/>
              </a:rPr>
              <a:t>Set a counter to 0</a:t>
            </a:r>
            <a:endParaRPr lang="en-NL" dirty="0">
              <a:latin typeface="Pangram Light" panose="00000400000000000000" pitchFamily="50" charset="0"/>
            </a:endParaRPr>
          </a:p>
          <a:p>
            <a:pPr lvl="1"/>
            <a:r>
              <a:rPr lang="en-GB" dirty="0">
                <a:latin typeface="Pangram Light" panose="00000400000000000000" pitchFamily="50" charset="0"/>
              </a:rPr>
              <a:t>Take point [</a:t>
            </a:r>
            <a:r>
              <a:rPr lang="en-GB" dirty="0" err="1">
                <a:latin typeface="Pangram Light" panose="00000400000000000000" pitchFamily="50" charset="0"/>
              </a:rPr>
              <a:t>i</a:t>
            </a:r>
            <a:r>
              <a:rPr lang="en-GB" dirty="0">
                <a:latin typeface="Pangram Light" panose="00000400000000000000" pitchFamily="50" charset="0"/>
              </a:rPr>
              <a:t>]</a:t>
            </a:r>
            <a:endParaRPr lang="en-NL" dirty="0">
              <a:latin typeface="Pangram Light" panose="00000400000000000000" pitchFamily="50" charset="0"/>
            </a:endParaRPr>
          </a:p>
          <a:p>
            <a:pPr lvl="2"/>
            <a:r>
              <a:rPr lang="en-GB" dirty="0">
                <a:latin typeface="Pangram" panose="00000500000000000000" pitchFamily="50" charset="0"/>
              </a:rPr>
              <a:t>For every </a:t>
            </a:r>
            <a:r>
              <a:rPr lang="en-GB" dirty="0" err="1">
                <a:latin typeface="Pangram" panose="00000500000000000000" pitchFamily="50" charset="0"/>
              </a:rPr>
              <a:t>brep</a:t>
            </a:r>
            <a:r>
              <a:rPr lang="en-GB" dirty="0">
                <a:latin typeface="Pangram Light" panose="00000400000000000000" pitchFamily="50" charset="0"/>
              </a:rPr>
              <a:t>:</a:t>
            </a:r>
            <a:endParaRPr lang="en-NL" dirty="0">
              <a:latin typeface="Pangram Light" panose="00000400000000000000" pitchFamily="50" charset="0"/>
            </a:endParaRPr>
          </a:p>
          <a:p>
            <a:pPr lvl="3"/>
            <a:r>
              <a:rPr lang="en-GB" dirty="0">
                <a:latin typeface="Pangram Light" panose="00000400000000000000" pitchFamily="50" charset="0"/>
              </a:rPr>
              <a:t>Check if the point is inside the </a:t>
            </a:r>
            <a:r>
              <a:rPr lang="en-GB" dirty="0" err="1">
                <a:latin typeface="Pangram Light" panose="00000400000000000000" pitchFamily="50" charset="0"/>
              </a:rPr>
              <a:t>brep</a:t>
            </a:r>
            <a:r>
              <a:rPr lang="en-GB" dirty="0">
                <a:latin typeface="Pangram Light" panose="00000400000000000000" pitchFamily="50" charset="0"/>
              </a:rPr>
              <a:t>.</a:t>
            </a:r>
            <a:endParaRPr lang="en-NL" dirty="0">
              <a:latin typeface="Pangram Light" panose="00000400000000000000" pitchFamily="50" charset="0"/>
            </a:endParaRPr>
          </a:p>
          <a:p>
            <a:pPr lvl="3"/>
            <a:r>
              <a:rPr lang="en-GB" dirty="0">
                <a:latin typeface="Pangram" panose="00000500000000000000" pitchFamily="50" charset="0"/>
              </a:rPr>
              <a:t>If</a:t>
            </a:r>
            <a:r>
              <a:rPr lang="en-GB" dirty="0">
                <a:latin typeface="Pangram Light" panose="00000400000000000000" pitchFamily="50" charset="0"/>
              </a:rPr>
              <a:t> the point is in the </a:t>
            </a:r>
            <a:r>
              <a:rPr lang="en-GB" dirty="0" err="1">
                <a:latin typeface="Pangram Light" panose="00000400000000000000" pitchFamily="50" charset="0"/>
              </a:rPr>
              <a:t>brep</a:t>
            </a:r>
            <a:r>
              <a:rPr lang="en-GB" dirty="0">
                <a:latin typeface="Pangram Light" panose="00000400000000000000" pitchFamily="50" charset="0"/>
              </a:rPr>
              <a:t>:</a:t>
            </a:r>
            <a:endParaRPr lang="en-NL" dirty="0">
              <a:latin typeface="Pangram Light" panose="00000400000000000000" pitchFamily="50" charset="0"/>
            </a:endParaRPr>
          </a:p>
          <a:p>
            <a:pPr lvl="4"/>
            <a:r>
              <a:rPr lang="en-GB" dirty="0">
                <a:latin typeface="Pangram Light" panose="00000400000000000000" pitchFamily="50" charset="0"/>
              </a:rPr>
              <a:t>append the point to the remaining point list</a:t>
            </a:r>
            <a:endParaRPr lang="en-NL" dirty="0">
              <a:latin typeface="Pangram Light" panose="00000400000000000000" pitchFamily="50" charset="0"/>
            </a:endParaRPr>
          </a:p>
          <a:p>
            <a:pPr lvl="4"/>
            <a:r>
              <a:rPr lang="en-GB" dirty="0">
                <a:latin typeface="Pangram Light" panose="00000400000000000000" pitchFamily="50" charset="0"/>
              </a:rPr>
              <a:t>append the index to the remaining index list</a:t>
            </a:r>
            <a:endParaRPr lang="en-NL" dirty="0">
              <a:latin typeface="Pangram Light" panose="00000400000000000000" pitchFamily="50" charset="0"/>
            </a:endParaRPr>
          </a:p>
          <a:p>
            <a:pPr lvl="4"/>
            <a:r>
              <a:rPr lang="en-GB" dirty="0">
                <a:latin typeface="Pangram Light" panose="00000400000000000000" pitchFamily="50" charset="0"/>
              </a:rPr>
              <a:t>add 1 to the counter</a:t>
            </a:r>
            <a:endParaRPr lang="en-NL" dirty="0">
              <a:latin typeface="Pangram Light" panose="00000400000000000000" pitchFamily="50" charset="0"/>
            </a:endParaRPr>
          </a:p>
          <a:p>
            <a:pPr lvl="2"/>
            <a:r>
              <a:rPr lang="en-GB" dirty="0">
                <a:latin typeface="Pangram" panose="00000500000000000000" pitchFamily="50" charset="0"/>
              </a:rPr>
              <a:t>if</a:t>
            </a:r>
            <a:r>
              <a:rPr lang="en-GB" dirty="0">
                <a:latin typeface="Pangram Light" panose="00000400000000000000" pitchFamily="50" charset="0"/>
              </a:rPr>
              <a:t> the counter is still at 0:</a:t>
            </a:r>
            <a:endParaRPr lang="en-NL" dirty="0">
              <a:latin typeface="Pangram Light" panose="00000400000000000000" pitchFamily="50" charset="0"/>
            </a:endParaRPr>
          </a:p>
          <a:p>
            <a:pPr lvl="3"/>
            <a:r>
              <a:rPr lang="en-GB" dirty="0">
                <a:latin typeface="Pangram Light" panose="00000400000000000000" pitchFamily="50" charset="0"/>
              </a:rPr>
              <a:t>append the point to the removed point list</a:t>
            </a:r>
            <a:endParaRPr lang="en-NL" dirty="0">
              <a:latin typeface="Pangram Light" panose="00000400000000000000" pitchFamily="50" charset="0"/>
            </a:endParaRPr>
          </a:p>
          <a:p>
            <a:pPr lvl="3"/>
            <a:r>
              <a:rPr lang="en-GB" dirty="0">
                <a:latin typeface="Pangram Light" panose="00000400000000000000" pitchFamily="50" charset="0"/>
              </a:rPr>
              <a:t>append the index to the removed index list</a:t>
            </a:r>
            <a:endParaRPr lang="en-NL" dirty="0">
              <a:latin typeface="Pangram Light" panose="00000400000000000000" pitchFamily="50" charset="0"/>
            </a:endParaRPr>
          </a:p>
          <a:p>
            <a:pPr lvl="2"/>
            <a:r>
              <a:rPr lang="en-GB" dirty="0">
                <a:latin typeface="Pangram" panose="00000500000000000000" pitchFamily="50" charset="0"/>
              </a:rPr>
              <a:t>Append</a:t>
            </a:r>
            <a:r>
              <a:rPr lang="en-GB" dirty="0">
                <a:latin typeface="Pangram Light" panose="00000400000000000000" pitchFamily="50" charset="0"/>
              </a:rPr>
              <a:t> the index to a list for all indices</a:t>
            </a:r>
            <a:endParaRPr lang="en-NL" dirty="0">
              <a:latin typeface="Pangram Light" panose="00000400000000000000" pitchFamily="50" charset="0"/>
            </a:endParaRPr>
          </a:p>
          <a:p>
            <a:pPr marL="0" indent="0">
              <a:buNone/>
            </a:pPr>
            <a:endParaRPr lang="en-US" sz="1600" dirty="0">
              <a:latin typeface="Pangram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79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Pathfinding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r>
              <a:rPr lang="nl-NL" dirty="0">
                <a:latin typeface="Pangram Light" panose="00000400000000000000" pitchFamily="50" charset="0"/>
              </a:rPr>
              <a:t>: </a:t>
            </a:r>
            <a:r>
              <a:rPr lang="nl-NL" dirty="0" err="1">
                <a:latin typeface="Pangram Light" panose="00000400000000000000" pitchFamily="50" charset="0"/>
              </a:rPr>
              <a:t>find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removed</a:t>
            </a:r>
            <a:r>
              <a:rPr lang="nl-NL" dirty="0">
                <a:latin typeface="Pangram Light" panose="00000400000000000000" pitchFamily="50" charset="0"/>
              </a:rPr>
              <a:t> points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5400" y="1510430"/>
            <a:ext cx="9601200" cy="479271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Pangram" panose="00000500000000000000" pitchFamily="50" charset="0"/>
              </a:rPr>
              <a:t>Output: </a:t>
            </a:r>
          </a:p>
          <a:p>
            <a:r>
              <a:rPr lang="en-GB" sz="1600" dirty="0">
                <a:latin typeface="Pangram" panose="00000500000000000000" pitchFamily="50" charset="0"/>
              </a:rPr>
              <a:t>All points </a:t>
            </a:r>
            <a:r>
              <a:rPr lang="en-GB" sz="1600" dirty="0">
                <a:latin typeface="Pangram Light" panose="00000400000000000000" pitchFamily="50" charset="0"/>
              </a:rPr>
              <a:t>(point3d, list)</a:t>
            </a:r>
          </a:p>
          <a:p>
            <a:r>
              <a:rPr lang="en-GB" sz="1600" dirty="0">
                <a:latin typeface="Pangram" panose="00000500000000000000" pitchFamily="50" charset="0"/>
              </a:rPr>
              <a:t>All indices </a:t>
            </a:r>
            <a:r>
              <a:rPr lang="en-GB" sz="1600" dirty="0">
                <a:latin typeface="Pangram Light" panose="00000400000000000000" pitchFamily="50" charset="0"/>
              </a:rPr>
              <a:t>(int, list)</a:t>
            </a:r>
          </a:p>
          <a:p>
            <a:r>
              <a:rPr lang="en-GB" sz="1600" dirty="0">
                <a:latin typeface="Pangram" panose="00000500000000000000" pitchFamily="50" charset="0"/>
              </a:rPr>
              <a:t>Removed points </a:t>
            </a:r>
            <a:r>
              <a:rPr lang="en-GB" sz="1600" dirty="0">
                <a:latin typeface="Pangram Light" panose="00000400000000000000" pitchFamily="50" charset="0"/>
              </a:rPr>
              <a:t>(point3d, list)</a:t>
            </a:r>
          </a:p>
          <a:p>
            <a:r>
              <a:rPr lang="en-GB" sz="1600" dirty="0">
                <a:latin typeface="Pangram" panose="00000500000000000000" pitchFamily="50" charset="0"/>
              </a:rPr>
              <a:t>Removed indices </a:t>
            </a:r>
            <a:r>
              <a:rPr lang="en-GB" sz="1600" dirty="0">
                <a:latin typeface="Pangram Light" panose="00000400000000000000" pitchFamily="50" charset="0"/>
              </a:rPr>
              <a:t>(int, list)</a:t>
            </a:r>
          </a:p>
          <a:p>
            <a:r>
              <a:rPr lang="en-GB" sz="1600" dirty="0">
                <a:latin typeface="Pangram" panose="00000500000000000000" pitchFamily="50" charset="0"/>
              </a:rPr>
              <a:t>Remaining points </a:t>
            </a:r>
            <a:r>
              <a:rPr lang="en-GB" sz="1600" dirty="0">
                <a:latin typeface="Pangram Light" panose="00000400000000000000" pitchFamily="50" charset="0"/>
              </a:rPr>
              <a:t>(point3d, list)</a:t>
            </a:r>
          </a:p>
          <a:p>
            <a:r>
              <a:rPr lang="en-GB" sz="1600" dirty="0">
                <a:latin typeface="Pangram" panose="00000500000000000000" pitchFamily="50" charset="0"/>
              </a:rPr>
              <a:t>Remaining indices </a:t>
            </a:r>
            <a:r>
              <a:rPr lang="en-GB" sz="1600" dirty="0">
                <a:latin typeface="Pangram Light" panose="00000400000000000000" pitchFamily="50" charset="0"/>
              </a:rPr>
              <a:t>(int, list)</a:t>
            </a:r>
          </a:p>
          <a:p>
            <a:endParaRPr lang="en-US" sz="1600" dirty="0">
              <a:latin typeface="Pangram" panose="00000500000000000000" pitchFamily="50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A15D6EF-65C4-4A2A-B8FC-4D51BFA93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7778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2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>
            <a:normAutofit fontScale="90000"/>
          </a:bodyPr>
          <a:lstStyle/>
          <a:p>
            <a:r>
              <a:rPr lang="nl-NL" dirty="0" err="1">
                <a:latin typeface="Pangram Light" panose="00000400000000000000" pitchFamily="50" charset="0"/>
              </a:rPr>
              <a:t>Pathfinding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r>
              <a:rPr lang="nl-NL" dirty="0">
                <a:latin typeface="Pangram Light" panose="00000400000000000000" pitchFamily="50" charset="0"/>
              </a:rPr>
              <a:t>: </a:t>
            </a:r>
            <a:r>
              <a:rPr lang="nl-NL" dirty="0" err="1">
                <a:latin typeface="Pangram Light" panose="00000400000000000000" pitchFamily="50" charset="0"/>
              </a:rPr>
              <a:t>deconstructing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the</a:t>
            </a:r>
            <a:r>
              <a:rPr lang="nl-NL" dirty="0">
                <a:latin typeface="Pangram Light" panose="00000400000000000000" pitchFamily="50" charset="0"/>
              </a:rPr>
              <a:t> points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4A1810D-7A02-468F-90C2-3D8B45E1F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369" y="1278641"/>
            <a:ext cx="8885262" cy="557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1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5400" y="1510430"/>
            <a:ext cx="9601200" cy="5347570"/>
          </a:xfrm>
        </p:spPr>
        <p:txBody>
          <a:bodyPr rtlCol="0">
            <a:normAutofit/>
          </a:bodyPr>
          <a:lstStyle/>
          <a:p>
            <a:r>
              <a:rPr lang="nl-NL" sz="1400" b="1" dirty="0">
                <a:latin typeface="Pangram Light" panose="00000400000000000000" pitchFamily="50" charset="0"/>
              </a:rPr>
              <a:t>Concept of </a:t>
            </a:r>
            <a:r>
              <a:rPr lang="nl-NL" sz="1400" b="1" dirty="0" err="1">
                <a:latin typeface="Pangram Light" panose="00000400000000000000" pitchFamily="50" charset="0"/>
              </a:rPr>
              <a:t>the</a:t>
            </a:r>
            <a:r>
              <a:rPr lang="nl-NL" sz="1400" b="1" dirty="0">
                <a:latin typeface="Pangram Light" panose="00000400000000000000" pitchFamily="50" charset="0"/>
              </a:rPr>
              <a:t> building 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Voxelisation</a:t>
            </a:r>
            <a:r>
              <a:rPr lang="nl-NL" sz="1400" dirty="0">
                <a:latin typeface="Pangram Light" panose="00000400000000000000" pitchFamily="50" charset="0"/>
              </a:rPr>
              <a:t>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plot</a:t>
            </a:r>
          </a:p>
          <a:p>
            <a:r>
              <a:rPr lang="nl-NL" sz="1400" dirty="0">
                <a:latin typeface="Pangram Light" panose="00000400000000000000" pitchFamily="50" charset="0"/>
              </a:rPr>
              <a:t>Solar </a:t>
            </a:r>
            <a:r>
              <a:rPr lang="nl-NL" sz="1400" dirty="0" err="1">
                <a:latin typeface="Pangram Light" panose="00000400000000000000" pitchFamily="50" charset="0"/>
              </a:rPr>
              <a:t>envelope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Graph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relaxation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Noise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Shadow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en-GB" sz="1400" dirty="0">
                <a:latin typeface="Pangram Light" panose="00000400000000000000" pitchFamily="50" charset="0"/>
              </a:rPr>
              <a:t>F</a:t>
            </a:r>
            <a:r>
              <a:rPr lang="nl-NL" sz="1400" dirty="0" err="1">
                <a:latin typeface="Pangram Light" panose="00000400000000000000" pitchFamily="50" charset="0"/>
              </a:rPr>
              <a:t>unction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Growing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>
                <a:latin typeface="Pangram Light" panose="00000400000000000000" pitchFamily="50" charset="0"/>
              </a:rPr>
              <a:t>Design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Path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finding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pPr marL="0" indent="0">
              <a:buNone/>
            </a:pPr>
            <a:endParaRPr lang="nl-NL" sz="1800" dirty="0">
              <a:latin typeface="Pangram Light" panose="000004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16B30-0661-486E-9FDB-EFF8784C5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96019"/>
            <a:ext cx="5865962" cy="5865962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A1ADEC55-1376-4E3B-906E-0CEB240EC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>
            <a:normAutofit/>
          </a:bodyPr>
          <a:lstStyle/>
          <a:p>
            <a:pPr rtl="0"/>
            <a:r>
              <a:rPr lang="nl-NL" b="0" dirty="0" err="1">
                <a:latin typeface="Pangram Light" panose="00000400000000000000" pitchFamily="50" charset="0"/>
              </a:rPr>
              <a:t>Overview</a:t>
            </a:r>
            <a:r>
              <a:rPr lang="nl-NL" b="0" dirty="0">
                <a:latin typeface="Pangram Light" panose="00000400000000000000" pitchFamily="50" charset="0"/>
              </a:rPr>
              <a:t> of </a:t>
            </a:r>
            <a:r>
              <a:rPr lang="nl-NL" b="0" dirty="0" err="1">
                <a:latin typeface="Pangram Light" panose="00000400000000000000" pitchFamily="50" charset="0"/>
              </a:rPr>
              <a:t>the</a:t>
            </a:r>
            <a:r>
              <a:rPr lang="nl-NL" b="0" dirty="0">
                <a:latin typeface="Pangram Light" panose="00000400000000000000" pitchFamily="50" charset="0"/>
              </a:rPr>
              <a:t> </a:t>
            </a:r>
            <a:r>
              <a:rPr lang="nl-NL" b="0" dirty="0" err="1">
                <a:latin typeface="Pangram Light" panose="00000400000000000000" pitchFamily="50" charset="0"/>
              </a:rPr>
              <a:t>process</a:t>
            </a:r>
            <a:endParaRPr lang="nl-NL" b="0" dirty="0">
              <a:latin typeface="Pangram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7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>
            <a:normAutofit/>
          </a:bodyPr>
          <a:lstStyle/>
          <a:p>
            <a:r>
              <a:rPr lang="nl-NL" dirty="0" err="1">
                <a:latin typeface="Pangram Light" panose="00000400000000000000" pitchFamily="50" charset="0"/>
              </a:rPr>
              <a:t>Pathfinding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r>
              <a:rPr lang="nl-NL" dirty="0">
                <a:latin typeface="Pangram Light" panose="00000400000000000000" pitchFamily="50" charset="0"/>
              </a:rPr>
              <a:t>: </a:t>
            </a:r>
            <a:r>
              <a:rPr lang="nl-NL" dirty="0" err="1">
                <a:latin typeface="Pangram Light" panose="00000400000000000000" pitchFamily="50" charset="0"/>
              </a:rPr>
              <a:t>creating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the</a:t>
            </a:r>
            <a:r>
              <a:rPr lang="nl-NL" dirty="0">
                <a:latin typeface="Pangram Light" panose="00000400000000000000" pitchFamily="50" charset="0"/>
              </a:rPr>
              <a:t> input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C11E577-AE7F-48EE-B5FF-1F601F88E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124" y="1303458"/>
            <a:ext cx="8841752" cy="555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9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Pathfinding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r>
              <a:rPr lang="nl-NL" dirty="0">
                <a:latin typeface="Pangram Light" panose="00000400000000000000" pitchFamily="50" charset="0"/>
              </a:rPr>
              <a:t>: pseudocode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5400" y="1510430"/>
            <a:ext cx="9601200" cy="4792716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en-GB" i="1" dirty="0"/>
              <a:t>A* finds the shortest path from a starting coordinate to a goal, using heuristics. To use the algorithm, first a graph is constructed from the existing coordinates, with identical index values. Coordinates that are impassable are added to a list of inaccessible points. After the algorithm has found the shortest path, the corresponding indices are returned and the path is constructed in the actual model.</a:t>
            </a:r>
            <a:endParaRPr lang="en-US" sz="1600" dirty="0">
              <a:latin typeface="Pangram" panose="00000500000000000000" pitchFamily="50" charset="0"/>
            </a:endParaRPr>
          </a:p>
          <a:p>
            <a:pPr marL="0" indent="0">
              <a:buNone/>
            </a:pPr>
            <a:r>
              <a:rPr lang="en-US" sz="1600" dirty="0">
                <a:latin typeface="Pangram" panose="00000500000000000000" pitchFamily="50" charset="0"/>
              </a:rPr>
              <a:t>Input: </a:t>
            </a:r>
          </a:p>
          <a:p>
            <a:r>
              <a:rPr lang="en-GB" dirty="0">
                <a:latin typeface="Pangram" panose="00000500000000000000" pitchFamily="50" charset="0"/>
              </a:rPr>
              <a:t>Grid on the origin in an integer coordinate system </a:t>
            </a:r>
            <a:r>
              <a:rPr lang="en-GB" dirty="0">
                <a:latin typeface="Pangram Light" panose="00000400000000000000" pitchFamily="50" charset="0"/>
              </a:rPr>
              <a:t>(point3d , list)</a:t>
            </a:r>
          </a:p>
          <a:p>
            <a:r>
              <a:rPr lang="en-GB" dirty="0">
                <a:latin typeface="Pangram" panose="00000500000000000000" pitchFamily="50" charset="0"/>
              </a:rPr>
              <a:t>Inaccessible points </a:t>
            </a:r>
            <a:r>
              <a:rPr lang="en-GB" dirty="0">
                <a:latin typeface="Pangram Light" panose="00000400000000000000" pitchFamily="50" charset="0"/>
              </a:rPr>
              <a:t>(point3d, list)</a:t>
            </a:r>
          </a:p>
          <a:p>
            <a:r>
              <a:rPr lang="en-GB" dirty="0">
                <a:latin typeface="Pangram" panose="00000500000000000000" pitchFamily="50" charset="0"/>
              </a:rPr>
              <a:t>Indices of the inaccessible points </a:t>
            </a:r>
            <a:r>
              <a:rPr lang="en-GB" dirty="0">
                <a:latin typeface="Pangram Light" panose="00000400000000000000" pitchFamily="50" charset="0"/>
              </a:rPr>
              <a:t>(int, list)</a:t>
            </a:r>
          </a:p>
          <a:p>
            <a:r>
              <a:rPr lang="en-GB" dirty="0">
                <a:latin typeface="Pangram" panose="00000500000000000000" pitchFamily="50" charset="0"/>
              </a:rPr>
              <a:t>Start points </a:t>
            </a:r>
            <a:r>
              <a:rPr lang="en-GB" dirty="0">
                <a:latin typeface="Pangram Light" panose="00000400000000000000" pitchFamily="50" charset="0"/>
              </a:rPr>
              <a:t>(point3d, item), </a:t>
            </a:r>
            <a:r>
              <a:rPr lang="en-GB" dirty="0">
                <a:solidFill>
                  <a:srgbClr val="C00000"/>
                </a:solidFill>
                <a:latin typeface="Pangram Light" panose="00000400000000000000" pitchFamily="50" charset="0"/>
              </a:rPr>
              <a:t>self defined per floor</a:t>
            </a:r>
          </a:p>
          <a:p>
            <a:r>
              <a:rPr lang="en-GB" dirty="0">
                <a:latin typeface="Pangram" panose="00000500000000000000" pitchFamily="50" charset="0"/>
              </a:rPr>
              <a:t>End points </a:t>
            </a:r>
            <a:r>
              <a:rPr lang="en-GB" dirty="0">
                <a:latin typeface="Pangram Light" panose="00000400000000000000" pitchFamily="50" charset="0"/>
              </a:rPr>
              <a:t>(point3d, item)</a:t>
            </a:r>
          </a:p>
          <a:p>
            <a:r>
              <a:rPr lang="en-GB" dirty="0">
                <a:latin typeface="Pangram" panose="00000500000000000000" pitchFamily="50" charset="0"/>
              </a:rPr>
              <a:t>Number of nodes in x, y, z directions </a:t>
            </a:r>
            <a:r>
              <a:rPr lang="en-GB" dirty="0">
                <a:latin typeface="Pangram Light" panose="00000400000000000000" pitchFamily="50" charset="0"/>
              </a:rPr>
              <a:t>(int, item)</a:t>
            </a:r>
          </a:p>
          <a:p>
            <a:pPr marL="0" indent="0">
              <a:buNone/>
            </a:pPr>
            <a:endParaRPr lang="en-US" sz="1600" dirty="0">
              <a:latin typeface="Pangram" panose="00000500000000000000" pitchFamily="50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A5D7082-7929-463C-9F16-C84EFEC52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514600"/>
            <a:ext cx="5791200" cy="4343400"/>
          </a:xfrm>
          <a:prstGeom prst="rect">
            <a:avLst/>
          </a:prstGeom>
        </p:spPr>
      </p:pic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0D78FD8A-6059-41B5-8B92-DDD11A901F3D}"/>
              </a:ext>
            </a:extLst>
          </p:cNvPr>
          <p:cNvCxnSpPr/>
          <p:nvPr/>
        </p:nvCxnSpPr>
        <p:spPr>
          <a:xfrm>
            <a:off x="5010150" y="5448300"/>
            <a:ext cx="29337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75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Pathfinding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r>
              <a:rPr lang="nl-NL" dirty="0">
                <a:latin typeface="Pangram Light" panose="00000400000000000000" pitchFamily="50" charset="0"/>
              </a:rPr>
              <a:t>: pseudocode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5400" y="1510430"/>
            <a:ext cx="9601200" cy="4792716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en-US" sz="1600" dirty="0">
                <a:latin typeface="Pangram" panose="00000500000000000000" pitchFamily="50" charset="0"/>
              </a:rPr>
              <a:t>Algorithm: </a:t>
            </a:r>
          </a:p>
          <a:p>
            <a:r>
              <a:rPr lang="en-GB" dirty="0">
                <a:latin typeface="Pangram" panose="00000500000000000000" pitchFamily="50" charset="0"/>
              </a:rPr>
              <a:t>Definition: Heuristic(</a:t>
            </a:r>
            <a:r>
              <a:rPr lang="en-GB" dirty="0" err="1">
                <a:latin typeface="Pangram" panose="00000500000000000000" pitchFamily="50" charset="0"/>
              </a:rPr>
              <a:t>a,b</a:t>
            </a:r>
            <a:r>
              <a:rPr lang="en-GB" dirty="0">
                <a:latin typeface="Pangram" panose="00000500000000000000" pitchFamily="50" charset="0"/>
              </a:rPr>
              <a:t>) </a:t>
            </a:r>
            <a:r>
              <a:rPr lang="en-GB" i="1" dirty="0">
                <a:latin typeface="Pangram Light" panose="00000400000000000000" pitchFamily="50" charset="0"/>
              </a:rPr>
              <a:t>#only search in XY direction since the corridors all lead to commonly shared climbing points (the end points)</a:t>
            </a:r>
          </a:p>
          <a:p>
            <a:pPr lvl="1"/>
            <a:r>
              <a:rPr lang="en-GB" dirty="0">
                <a:latin typeface="Pangram Light" panose="00000400000000000000" pitchFamily="50" charset="0"/>
              </a:rPr>
              <a:t>(x1, y1, z1) = a</a:t>
            </a:r>
          </a:p>
          <a:p>
            <a:pPr lvl="1"/>
            <a:r>
              <a:rPr lang="en-GB" dirty="0">
                <a:latin typeface="Pangram Light" panose="00000400000000000000" pitchFamily="50" charset="0"/>
              </a:rPr>
              <a:t>(x2, y2, z2) = b</a:t>
            </a:r>
          </a:p>
          <a:p>
            <a:pPr lvl="1"/>
            <a:r>
              <a:rPr lang="en-GB" dirty="0">
                <a:latin typeface="Pangram Light" panose="00000400000000000000" pitchFamily="50" charset="0"/>
              </a:rPr>
              <a:t>return square root ((x1 - x2)2 + (y1 - y2)2) </a:t>
            </a:r>
          </a:p>
          <a:p>
            <a:r>
              <a:rPr lang="en-GB" dirty="0">
                <a:latin typeface="Pangram" panose="00000500000000000000" pitchFamily="50" charset="0"/>
              </a:rPr>
              <a:t>Definition: A*(</a:t>
            </a:r>
            <a:r>
              <a:rPr lang="en-GB" dirty="0" err="1">
                <a:latin typeface="Pangram" panose="00000500000000000000" pitchFamily="50" charset="0"/>
              </a:rPr>
              <a:t>graph,start,goal</a:t>
            </a:r>
            <a:r>
              <a:rPr lang="en-GB" dirty="0">
                <a:latin typeface="Pangram" panose="00000500000000000000" pitchFamily="50" charset="0"/>
              </a:rPr>
              <a:t>) </a:t>
            </a:r>
          </a:p>
          <a:p>
            <a:pPr lvl="1"/>
            <a:r>
              <a:rPr lang="en-GB" dirty="0">
                <a:latin typeface="Pangram Light" panose="00000400000000000000" pitchFamily="50" charset="0"/>
              </a:rPr>
              <a:t>Use </a:t>
            </a:r>
            <a:r>
              <a:rPr lang="en-GB" dirty="0" err="1">
                <a:latin typeface="Pangram Light" panose="00000400000000000000" pitchFamily="50" charset="0"/>
              </a:rPr>
              <a:t>priorityqueue</a:t>
            </a:r>
            <a:r>
              <a:rPr lang="en-GB" dirty="0">
                <a:latin typeface="Pangram Light" panose="00000400000000000000" pitchFamily="50" charset="0"/>
              </a:rPr>
              <a:t> to check the cost (heuristic) of the current point’s neighbours to the goal, until the goal is reached:</a:t>
            </a:r>
          </a:p>
          <a:p>
            <a:pPr lvl="2"/>
            <a:r>
              <a:rPr lang="en-GB" dirty="0">
                <a:latin typeface="Pangram Light" panose="00000400000000000000" pitchFamily="50" charset="0"/>
              </a:rPr>
              <a:t>New cost = cost so far</a:t>
            </a:r>
          </a:p>
          <a:p>
            <a:pPr lvl="2"/>
            <a:r>
              <a:rPr lang="en-GB" dirty="0">
                <a:latin typeface="Pangram Light" panose="00000400000000000000" pitchFamily="50" charset="0"/>
              </a:rPr>
              <a:t>If next point has a lower cost, take this as the new point and search this point’s neighbours</a:t>
            </a:r>
          </a:p>
          <a:p>
            <a:pPr lvl="2"/>
            <a:r>
              <a:rPr lang="en-GB" dirty="0">
                <a:latin typeface="Pangram Light" panose="00000400000000000000" pitchFamily="50" charset="0"/>
              </a:rPr>
              <a:t>Came from[next] = current</a:t>
            </a:r>
          </a:p>
          <a:p>
            <a:pPr lvl="1"/>
            <a:r>
              <a:rPr lang="en-GB" dirty="0">
                <a:latin typeface="Pangram Light" panose="00000400000000000000" pitchFamily="50" charset="0"/>
              </a:rPr>
              <a:t>Return came from</a:t>
            </a:r>
          </a:p>
          <a:p>
            <a:pPr marL="0" indent="0">
              <a:buNone/>
            </a:pPr>
            <a:endParaRPr lang="en-US" sz="1600" dirty="0">
              <a:latin typeface="Pangram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3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Pathfinding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r>
              <a:rPr lang="nl-NL" dirty="0">
                <a:latin typeface="Pangram Light" panose="00000400000000000000" pitchFamily="50" charset="0"/>
              </a:rPr>
              <a:t>: pseudocode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5400" y="1510430"/>
            <a:ext cx="9601200" cy="5072362"/>
          </a:xfrm>
        </p:spPr>
        <p:txBody>
          <a:bodyPr rtlCol="0">
            <a:normAutofit/>
          </a:bodyPr>
          <a:lstStyle/>
          <a:p>
            <a:r>
              <a:rPr lang="en-GB" sz="1600" dirty="0">
                <a:latin typeface="Pangram" panose="00000500000000000000" pitchFamily="50" charset="0"/>
              </a:rPr>
              <a:t>Class: </a:t>
            </a:r>
            <a:r>
              <a:rPr lang="en-GB" sz="1600" dirty="0" err="1">
                <a:latin typeface="Pangram" panose="00000500000000000000" pitchFamily="50" charset="0"/>
              </a:rPr>
              <a:t>priorityqueue</a:t>
            </a:r>
            <a:r>
              <a:rPr lang="en-GB" sz="1600" dirty="0">
                <a:latin typeface="Pangram" panose="00000500000000000000" pitchFamily="50" charset="0"/>
              </a:rPr>
              <a:t> </a:t>
            </a:r>
            <a:r>
              <a:rPr lang="en-GB" sz="1600" i="1" dirty="0">
                <a:latin typeface="Pangram Light" panose="00000400000000000000" pitchFamily="50" charset="0"/>
              </a:rPr>
              <a:t>#definitions to manipulate the queue of points to search next</a:t>
            </a:r>
          </a:p>
          <a:p>
            <a:pPr lvl="1"/>
            <a:r>
              <a:rPr lang="en-GB" sz="1600" dirty="0">
                <a:latin typeface="Pangram" panose="00000500000000000000" pitchFamily="50" charset="0"/>
              </a:rPr>
              <a:t>Definitions: empty </a:t>
            </a:r>
            <a:r>
              <a:rPr lang="en-GB" sz="1600" i="1" dirty="0">
                <a:latin typeface="Pangram Light" panose="00000400000000000000" pitchFamily="50" charset="0"/>
              </a:rPr>
              <a:t>#return length</a:t>
            </a:r>
            <a:r>
              <a:rPr lang="en-GB" sz="1600" dirty="0">
                <a:latin typeface="Pangram" panose="00000500000000000000" pitchFamily="50" charset="0"/>
              </a:rPr>
              <a:t>, put </a:t>
            </a:r>
            <a:r>
              <a:rPr lang="en-GB" sz="1600" i="1" dirty="0">
                <a:latin typeface="Pangram Light" panose="00000400000000000000" pitchFamily="50" charset="0"/>
              </a:rPr>
              <a:t>#</a:t>
            </a:r>
            <a:r>
              <a:rPr lang="en-GB" sz="1600" i="1" dirty="0" err="1">
                <a:latin typeface="Pangram Light" panose="00000400000000000000" pitchFamily="50" charset="0"/>
              </a:rPr>
              <a:t>heappush</a:t>
            </a:r>
            <a:r>
              <a:rPr lang="en-GB" sz="1600" dirty="0">
                <a:latin typeface="Pangram" panose="00000500000000000000" pitchFamily="50" charset="0"/>
              </a:rPr>
              <a:t>, get </a:t>
            </a:r>
            <a:r>
              <a:rPr lang="en-GB" sz="1600" i="1" dirty="0">
                <a:latin typeface="Pangram Light" panose="00000400000000000000" pitchFamily="50" charset="0"/>
              </a:rPr>
              <a:t>#</a:t>
            </a:r>
            <a:r>
              <a:rPr lang="en-GB" sz="1600" i="1" dirty="0" err="1">
                <a:latin typeface="Pangram Light" panose="00000400000000000000" pitchFamily="50" charset="0"/>
              </a:rPr>
              <a:t>heappop</a:t>
            </a:r>
            <a:endParaRPr lang="en-GB" sz="1600" i="1" dirty="0">
              <a:latin typeface="Pangram Light" panose="00000400000000000000" pitchFamily="50" charset="0"/>
            </a:endParaRPr>
          </a:p>
          <a:p>
            <a:r>
              <a:rPr lang="en-GB" sz="1600" dirty="0">
                <a:latin typeface="Pangram" panose="00000500000000000000" pitchFamily="50" charset="0"/>
              </a:rPr>
              <a:t>Definition: tuple to point3d</a:t>
            </a:r>
          </a:p>
          <a:p>
            <a:r>
              <a:rPr lang="en-GB" sz="1600" dirty="0">
                <a:latin typeface="Pangram" panose="00000500000000000000" pitchFamily="50" charset="0"/>
              </a:rPr>
              <a:t>Definition: point3d to tuple</a:t>
            </a:r>
          </a:p>
          <a:p>
            <a:r>
              <a:rPr lang="en-GB" sz="1600" dirty="0">
                <a:latin typeface="Pangram" panose="00000500000000000000" pitchFamily="50" charset="0"/>
              </a:rPr>
              <a:t>Definition: reconstruct path</a:t>
            </a:r>
            <a:r>
              <a:rPr lang="en-GB" sz="1600" dirty="0">
                <a:latin typeface="Pangram Light" panose="00000400000000000000" pitchFamily="50" charset="0"/>
              </a:rPr>
              <a:t>(came </a:t>
            </a:r>
            <a:r>
              <a:rPr lang="en-GB" sz="1600" dirty="0" err="1">
                <a:latin typeface="Pangram Light" panose="00000400000000000000" pitchFamily="50" charset="0"/>
              </a:rPr>
              <a:t>from,start,goal</a:t>
            </a:r>
            <a:r>
              <a:rPr lang="en-GB" sz="1600" dirty="0">
                <a:latin typeface="Pangram Light" panose="00000400000000000000" pitchFamily="50" charset="0"/>
              </a:rPr>
              <a:t>) #Return the path with the lowest total value, and reverse the list since it calculates the path backwards</a:t>
            </a:r>
          </a:p>
          <a:p>
            <a:r>
              <a:rPr lang="en-GB" sz="1600" dirty="0">
                <a:latin typeface="Pangram" panose="00000500000000000000" pitchFamily="50" charset="0"/>
              </a:rPr>
              <a:t>Definition: find indices</a:t>
            </a:r>
            <a:r>
              <a:rPr lang="en-GB" sz="1600" dirty="0">
                <a:latin typeface="Pangram Light" panose="00000400000000000000" pitchFamily="50" charset="0"/>
              </a:rPr>
              <a:t>(</a:t>
            </a:r>
            <a:r>
              <a:rPr lang="en-GB" sz="1600" dirty="0" err="1">
                <a:latin typeface="Pangram Light" panose="00000400000000000000" pitchFamily="50" charset="0"/>
              </a:rPr>
              <a:t>path,points</a:t>
            </a:r>
            <a:r>
              <a:rPr lang="en-GB" sz="1600" dirty="0">
                <a:latin typeface="Pangram Light" panose="00000400000000000000" pitchFamily="50" charset="0"/>
              </a:rPr>
              <a:t>)</a:t>
            </a:r>
          </a:p>
          <a:p>
            <a:pPr lvl="1"/>
            <a:r>
              <a:rPr lang="en-GB" sz="1600" dirty="0">
                <a:latin typeface="Pangram Light" panose="00000400000000000000" pitchFamily="50" charset="0"/>
              </a:rPr>
              <a:t>for length of the path:</a:t>
            </a:r>
          </a:p>
          <a:p>
            <a:pPr lvl="2"/>
            <a:r>
              <a:rPr lang="en-GB" dirty="0">
                <a:latin typeface="Pangram Light" panose="00000400000000000000" pitchFamily="50" charset="0"/>
              </a:rPr>
              <a:t>create spheres on the path points</a:t>
            </a:r>
          </a:p>
          <a:p>
            <a:pPr lvl="2"/>
            <a:r>
              <a:rPr lang="en-GB" dirty="0">
                <a:latin typeface="Pangram Light" panose="00000400000000000000" pitchFamily="50" charset="0"/>
              </a:rPr>
              <a:t>for j in length of all points:</a:t>
            </a:r>
          </a:p>
          <a:p>
            <a:pPr lvl="3"/>
            <a:r>
              <a:rPr lang="en-GB" sz="1600" dirty="0">
                <a:latin typeface="Pangram Light" panose="00000400000000000000" pitchFamily="50" charset="0"/>
              </a:rPr>
              <a:t>check if the point is inside any sphere, return the indices of the points inside spheres </a:t>
            </a:r>
            <a:r>
              <a:rPr lang="en-GB" sz="1600" i="1" dirty="0">
                <a:latin typeface="Pangram Light" panose="00000400000000000000" pitchFamily="50" charset="0"/>
              </a:rPr>
              <a:t># this could be optimized, as the time increases exponentially with increased points/path list length</a:t>
            </a:r>
            <a:endParaRPr lang="en-US" sz="1600" i="1" dirty="0">
              <a:latin typeface="Pangram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9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Pathfinding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r>
              <a:rPr lang="nl-NL" dirty="0">
                <a:latin typeface="Pangram Light" panose="00000400000000000000" pitchFamily="50" charset="0"/>
              </a:rPr>
              <a:t>: pseudocode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5400" y="1510430"/>
            <a:ext cx="9829800" cy="4792716"/>
          </a:xfrm>
        </p:spPr>
        <p:txBody>
          <a:bodyPr rtlCol="0">
            <a:normAutofit/>
          </a:bodyPr>
          <a:lstStyle/>
          <a:p>
            <a:r>
              <a:rPr lang="en-GB" sz="2400" dirty="0">
                <a:latin typeface="Pangram" panose="00000500000000000000" pitchFamily="50" charset="0"/>
              </a:rPr>
              <a:t>Class: </a:t>
            </a:r>
            <a:r>
              <a:rPr lang="en-GB" sz="2400" dirty="0" err="1">
                <a:latin typeface="Pangram" panose="00000500000000000000" pitchFamily="50" charset="0"/>
              </a:rPr>
              <a:t>squaregrid</a:t>
            </a:r>
            <a:r>
              <a:rPr lang="en-GB" sz="2400" dirty="0">
                <a:latin typeface="Pangram Light" panose="00000400000000000000" pitchFamily="50" charset="0"/>
              </a:rPr>
              <a:t>(number of nodes in XYZ direction, removed points)</a:t>
            </a:r>
          </a:p>
          <a:p>
            <a:pPr lvl="1"/>
            <a:r>
              <a:rPr lang="en-GB" sz="2000" dirty="0">
                <a:latin typeface="Pangram" panose="00000500000000000000" pitchFamily="50" charset="0"/>
              </a:rPr>
              <a:t>Definition: in bounds </a:t>
            </a:r>
            <a:r>
              <a:rPr lang="en-GB" sz="2000" i="1" dirty="0">
                <a:latin typeface="Pangram Light" panose="00000400000000000000" pitchFamily="50" charset="0"/>
              </a:rPr>
              <a:t>#check if point is in bounds</a:t>
            </a:r>
          </a:p>
          <a:p>
            <a:pPr lvl="1"/>
            <a:r>
              <a:rPr lang="en-GB" sz="2000" dirty="0">
                <a:latin typeface="Pangram" panose="00000500000000000000" pitchFamily="50" charset="0"/>
              </a:rPr>
              <a:t>Definition: passable </a:t>
            </a:r>
            <a:r>
              <a:rPr lang="en-GB" sz="2000" i="1" dirty="0">
                <a:latin typeface="Pangram Light" panose="00000400000000000000" pitchFamily="50" charset="0"/>
              </a:rPr>
              <a:t>#check if point is (not) in removed points</a:t>
            </a:r>
          </a:p>
          <a:p>
            <a:pPr lvl="1"/>
            <a:r>
              <a:rPr lang="en-GB" sz="2000" dirty="0">
                <a:latin typeface="Pangram" panose="00000500000000000000" pitchFamily="50" charset="0"/>
              </a:rPr>
              <a:t>Definition: neighbours </a:t>
            </a:r>
            <a:r>
              <a:rPr lang="en-GB" sz="2000" i="1" dirty="0">
                <a:latin typeface="Pangram Light" panose="00000400000000000000" pitchFamily="50" charset="0"/>
              </a:rPr>
              <a:t>#find neighbours of the point, only in XY direction</a:t>
            </a:r>
            <a:endParaRPr lang="en-GB" sz="2000" dirty="0">
              <a:latin typeface="Pangram Light" panose="00000400000000000000" pitchFamily="50" charset="0"/>
            </a:endParaRPr>
          </a:p>
          <a:p>
            <a:pPr lvl="2"/>
            <a:r>
              <a:rPr lang="en-GB" sz="1800" dirty="0">
                <a:latin typeface="Pangram Light" panose="00000400000000000000" pitchFamily="50" charset="0"/>
              </a:rPr>
              <a:t>Append((x+1,y,z),(x-1,y,z),(x,y+1,z),(x,y-1,z))</a:t>
            </a:r>
          </a:p>
          <a:p>
            <a:pPr lvl="2"/>
            <a:r>
              <a:rPr lang="en-GB" sz="1800" dirty="0">
                <a:latin typeface="Pangram Light" panose="00000400000000000000" pitchFamily="50" charset="0"/>
              </a:rPr>
              <a:t>Filter in bounds</a:t>
            </a:r>
          </a:p>
          <a:p>
            <a:pPr lvl="2"/>
            <a:r>
              <a:rPr lang="en-GB" sz="1800" dirty="0">
                <a:latin typeface="Pangram Light" panose="00000400000000000000" pitchFamily="50" charset="0"/>
              </a:rPr>
              <a:t>Filter passable</a:t>
            </a:r>
          </a:p>
          <a:p>
            <a:pPr lvl="2"/>
            <a:r>
              <a:rPr lang="en-GB" sz="1800" dirty="0">
                <a:latin typeface="Pangram Light" panose="00000400000000000000" pitchFamily="50" charset="0"/>
              </a:rPr>
              <a:t>Return results</a:t>
            </a:r>
          </a:p>
          <a:p>
            <a:pPr marL="0" indent="0">
              <a:buNone/>
            </a:pPr>
            <a:endParaRPr lang="en-US" sz="1600" dirty="0">
              <a:latin typeface="Pangram" panose="00000500000000000000" pitchFamily="50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1B77A0A-7D9D-4E8B-8910-DCC66E7B8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680" y="3793626"/>
            <a:ext cx="2509520" cy="250952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0167083D-63F7-4C45-BD47-BD1EA9B3234A}"/>
              </a:ext>
            </a:extLst>
          </p:cNvPr>
          <p:cNvSpPr txBox="1"/>
          <p:nvPr/>
        </p:nvSpPr>
        <p:spPr>
          <a:xfrm>
            <a:off x="9062720" y="6235436"/>
            <a:ext cx="2407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From wikipedia.org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364871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Pathfinding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r>
              <a:rPr lang="nl-NL" dirty="0">
                <a:latin typeface="Pangram Light" panose="00000400000000000000" pitchFamily="50" charset="0"/>
              </a:rPr>
              <a:t>: pseudocode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5400" y="1510430"/>
            <a:ext cx="9829800" cy="4792716"/>
          </a:xfrm>
        </p:spPr>
        <p:txBody>
          <a:bodyPr rtlCol="0"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Pangram" panose="00000500000000000000" pitchFamily="50" charset="0"/>
              </a:rPr>
              <a:t>Implementation</a:t>
            </a:r>
            <a:r>
              <a:rPr lang="en-US" dirty="0"/>
              <a:t>: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i="1" dirty="0">
                <a:latin typeface="Pangram Light" panose="00000400000000000000" pitchFamily="50" charset="0"/>
              </a:rPr>
              <a:t>#calling the search and initializing the needed lists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i="1" dirty="0">
                <a:latin typeface="Pangram Light" panose="00000400000000000000" pitchFamily="50" charset="0"/>
              </a:rPr>
              <a:t>#remove the points from the graph that have been shot away by the solar envelope</a:t>
            </a:r>
          </a:p>
          <a:p>
            <a:pPr>
              <a:spcBef>
                <a:spcPts val="600"/>
              </a:spcBef>
            </a:pPr>
            <a:r>
              <a:rPr lang="en-GB" dirty="0">
                <a:latin typeface="Pangram" panose="00000500000000000000" pitchFamily="50" charset="0"/>
              </a:rPr>
              <a:t>for every removed point in the actual model:</a:t>
            </a:r>
          </a:p>
          <a:p>
            <a:pPr lvl="1">
              <a:spcBef>
                <a:spcPts val="600"/>
              </a:spcBef>
            </a:pPr>
            <a:r>
              <a:rPr lang="en-GB" dirty="0">
                <a:latin typeface="Pangram Light" panose="00000400000000000000" pitchFamily="50" charset="0"/>
              </a:rPr>
              <a:t>Create points on the graph that have been removed </a:t>
            </a:r>
          </a:p>
          <a:p>
            <a:pPr lvl="1">
              <a:spcBef>
                <a:spcPts val="600"/>
              </a:spcBef>
            </a:pPr>
            <a:r>
              <a:rPr lang="en-GB" dirty="0">
                <a:latin typeface="Pangram Light" panose="00000400000000000000" pitchFamily="50" charset="0"/>
              </a:rPr>
              <a:t>Append these points to a new list called Removed Points</a:t>
            </a:r>
          </a:p>
          <a:p>
            <a:pPr>
              <a:spcBef>
                <a:spcPts val="600"/>
              </a:spcBef>
            </a:pPr>
            <a:r>
              <a:rPr lang="en-GB" dirty="0">
                <a:latin typeface="Pangram Light" panose="00000400000000000000" pitchFamily="50" charset="0"/>
              </a:rPr>
              <a:t>graph = </a:t>
            </a:r>
            <a:r>
              <a:rPr lang="en-GB" dirty="0">
                <a:latin typeface="Pangram" panose="00000500000000000000" pitchFamily="50" charset="0"/>
              </a:rPr>
              <a:t>Square Grid</a:t>
            </a:r>
            <a:r>
              <a:rPr lang="en-GB" dirty="0">
                <a:latin typeface="Pangram Light" panose="00000400000000000000" pitchFamily="50" charset="0"/>
              </a:rPr>
              <a:t>(</a:t>
            </a:r>
            <a:r>
              <a:rPr lang="en-GB" dirty="0" err="1">
                <a:latin typeface="Pangram Light" panose="00000400000000000000" pitchFamily="50" charset="0"/>
              </a:rPr>
              <a:t>W,D,H,RemovedPoints</a:t>
            </a:r>
            <a:r>
              <a:rPr lang="en-GB" dirty="0">
                <a:latin typeface="Pangram Light" panose="00000400000000000000" pitchFamily="50" charset="0"/>
              </a:rPr>
              <a:t>) </a:t>
            </a:r>
            <a:r>
              <a:rPr lang="en-GB" i="1" dirty="0">
                <a:latin typeface="Pangram Light" panose="00000400000000000000" pitchFamily="50" charset="0"/>
              </a:rPr>
              <a:t>#creating the graph</a:t>
            </a:r>
          </a:p>
          <a:p>
            <a:pPr>
              <a:spcBef>
                <a:spcPts val="600"/>
              </a:spcBef>
            </a:pPr>
            <a:r>
              <a:rPr lang="en-GB" dirty="0">
                <a:latin typeface="Pangram Light" panose="00000400000000000000" pitchFamily="50" charset="0"/>
              </a:rPr>
              <a:t>start = </a:t>
            </a:r>
            <a:r>
              <a:rPr lang="en-GB" dirty="0">
                <a:latin typeface="Pangram" panose="00000500000000000000" pitchFamily="50" charset="0"/>
              </a:rPr>
              <a:t>Point to XYZ</a:t>
            </a:r>
            <a:r>
              <a:rPr lang="en-GB" dirty="0">
                <a:latin typeface="Pangram Light" panose="00000400000000000000" pitchFamily="50" charset="0"/>
              </a:rPr>
              <a:t>(start point)</a:t>
            </a:r>
          </a:p>
          <a:p>
            <a:pPr>
              <a:spcBef>
                <a:spcPts val="600"/>
              </a:spcBef>
            </a:pPr>
            <a:r>
              <a:rPr lang="en-GB" dirty="0">
                <a:latin typeface="Pangram Light" panose="00000400000000000000" pitchFamily="50" charset="0"/>
              </a:rPr>
              <a:t>goal = </a:t>
            </a:r>
            <a:r>
              <a:rPr lang="en-GB" dirty="0">
                <a:latin typeface="Pangram" panose="00000500000000000000" pitchFamily="50" charset="0"/>
              </a:rPr>
              <a:t>Point to XYZ</a:t>
            </a:r>
            <a:r>
              <a:rPr lang="en-GB" dirty="0">
                <a:latin typeface="Pangram Light" panose="00000400000000000000" pitchFamily="50" charset="0"/>
              </a:rPr>
              <a:t>(end point)</a:t>
            </a:r>
          </a:p>
          <a:p>
            <a:pPr marL="0" indent="0">
              <a:spcBef>
                <a:spcPts val="600"/>
              </a:spcBef>
              <a:buNone/>
            </a:pPr>
            <a:endParaRPr lang="en-GB" dirty="0">
              <a:latin typeface="Pangram Light" panose="00000400000000000000" pitchFamily="50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GB" i="1" dirty="0">
                <a:latin typeface="Pangram Light" panose="00000400000000000000" pitchFamily="50" charset="0"/>
              </a:rPr>
              <a:t>#calling the search and reconstructing the path</a:t>
            </a:r>
          </a:p>
          <a:p>
            <a:pPr>
              <a:spcBef>
                <a:spcPts val="600"/>
              </a:spcBef>
            </a:pPr>
            <a:r>
              <a:rPr lang="en-GB" dirty="0">
                <a:latin typeface="Pangram Light" panose="00000400000000000000" pitchFamily="50" charset="0"/>
              </a:rPr>
              <a:t>came from = </a:t>
            </a:r>
            <a:r>
              <a:rPr lang="en-GB" dirty="0" err="1">
                <a:latin typeface="Pangram" panose="00000500000000000000" pitchFamily="50" charset="0"/>
              </a:rPr>
              <a:t>a_star_search</a:t>
            </a:r>
            <a:r>
              <a:rPr lang="en-GB" dirty="0">
                <a:latin typeface="Pangram Light" panose="00000400000000000000" pitchFamily="50" charset="0"/>
              </a:rPr>
              <a:t>(graph, start, goal) </a:t>
            </a:r>
          </a:p>
          <a:p>
            <a:pPr>
              <a:spcBef>
                <a:spcPts val="600"/>
              </a:spcBef>
            </a:pPr>
            <a:r>
              <a:rPr lang="en-GB" dirty="0">
                <a:latin typeface="Pangram Light" panose="00000400000000000000" pitchFamily="50" charset="0"/>
              </a:rPr>
              <a:t>reconstructed path = </a:t>
            </a:r>
            <a:r>
              <a:rPr lang="en-GB" dirty="0" err="1">
                <a:latin typeface="Pangram" panose="00000500000000000000" pitchFamily="50" charset="0"/>
              </a:rPr>
              <a:t>reconstruct_path</a:t>
            </a:r>
            <a:r>
              <a:rPr lang="en-GB" dirty="0">
                <a:latin typeface="Pangram Light" panose="00000400000000000000" pitchFamily="50" charset="0"/>
              </a:rPr>
              <a:t>(came from, start, goal)</a:t>
            </a:r>
          </a:p>
          <a:p>
            <a:pPr>
              <a:spcBef>
                <a:spcPts val="600"/>
              </a:spcBef>
            </a:pPr>
            <a:r>
              <a:rPr lang="en-GB" dirty="0">
                <a:latin typeface="Pangram Light" panose="00000400000000000000" pitchFamily="50" charset="0"/>
              </a:rPr>
              <a:t>for every point in the reconstructed path:</a:t>
            </a:r>
          </a:p>
          <a:p>
            <a:pPr lvl="1">
              <a:spcBef>
                <a:spcPts val="600"/>
              </a:spcBef>
            </a:pPr>
            <a:r>
              <a:rPr lang="en-GB" dirty="0">
                <a:latin typeface="Pangram Light" panose="00000400000000000000" pitchFamily="50" charset="0"/>
              </a:rPr>
              <a:t>append the point3d in path points</a:t>
            </a:r>
          </a:p>
          <a:p>
            <a:pPr marL="274320" lvl="1" indent="0">
              <a:spcBef>
                <a:spcPts val="600"/>
              </a:spcBef>
              <a:buNone/>
            </a:pPr>
            <a:endParaRPr lang="en-GB" i="1" dirty="0">
              <a:latin typeface="Pangram Light" panose="00000400000000000000" pitchFamily="50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GB" i="1" dirty="0">
                <a:latin typeface="Pangram Light" panose="00000400000000000000" pitchFamily="50" charset="0"/>
              </a:rPr>
              <a:t>#outputting the indices form the real </a:t>
            </a:r>
            <a:r>
              <a:rPr lang="en-GB" i="1" dirty="0" err="1">
                <a:latin typeface="Pangram Light" panose="00000400000000000000" pitchFamily="50" charset="0"/>
              </a:rPr>
              <a:t>pointcloud</a:t>
            </a:r>
            <a:endParaRPr lang="en-GB" i="1" dirty="0">
              <a:latin typeface="Pangram Light" panose="00000400000000000000" pitchFamily="50" charset="0"/>
            </a:endParaRPr>
          </a:p>
          <a:p>
            <a:pPr>
              <a:spcBef>
                <a:spcPts val="600"/>
              </a:spcBef>
            </a:pPr>
            <a:r>
              <a:rPr lang="en-GB" dirty="0">
                <a:latin typeface="Pangram Light" panose="00000400000000000000" pitchFamily="50" charset="0"/>
              </a:rPr>
              <a:t>Path Indices = </a:t>
            </a:r>
            <a:r>
              <a:rPr lang="en-GB" dirty="0">
                <a:latin typeface="Pangram" panose="00000500000000000000" pitchFamily="50" charset="0"/>
              </a:rPr>
              <a:t>find indices</a:t>
            </a:r>
            <a:r>
              <a:rPr lang="en-GB" dirty="0">
                <a:latin typeface="Pangram Light" panose="00000400000000000000" pitchFamily="50" charset="0"/>
              </a:rPr>
              <a:t>(Path </a:t>
            </a:r>
            <a:r>
              <a:rPr lang="en-GB" dirty="0" err="1">
                <a:latin typeface="Pangram Light" panose="00000400000000000000" pitchFamily="50" charset="0"/>
              </a:rPr>
              <a:t>Points,all</a:t>
            </a:r>
            <a:r>
              <a:rPr lang="en-GB" dirty="0">
                <a:latin typeface="Pangram Light" panose="00000400000000000000" pitchFamily="50" charset="0"/>
              </a:rPr>
              <a:t> points)</a:t>
            </a:r>
            <a:endParaRPr lang="en-GB" i="1" dirty="0">
              <a:latin typeface="Pangram Light" panose="00000400000000000000" pitchFamily="50" charset="0"/>
            </a:endParaRPr>
          </a:p>
          <a:p>
            <a:pPr>
              <a:spcBef>
                <a:spcPts val="600"/>
              </a:spcBef>
            </a:pPr>
            <a:r>
              <a:rPr lang="en-GB" dirty="0">
                <a:latin typeface="Pangram Light" panose="00000400000000000000" pitchFamily="50" charset="0"/>
              </a:rPr>
              <a:t>path = Path Points </a:t>
            </a:r>
            <a:r>
              <a:rPr lang="en-GB" i="1" dirty="0">
                <a:latin typeface="Pangram Light" panose="00000400000000000000" pitchFamily="50" charset="0"/>
              </a:rPr>
              <a:t>#outputting the path (on the graph)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37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5EFCF4AB-FB52-4E8D-BC7D-5DF56B491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840" y="137314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Pathfinding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algorithm</a:t>
            </a:r>
            <a:r>
              <a:rPr lang="nl-NL" dirty="0">
                <a:latin typeface="Pangram Light" panose="00000400000000000000" pitchFamily="50" charset="0"/>
              </a:rPr>
              <a:t>: pseudocode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5400" y="1510430"/>
            <a:ext cx="9829800" cy="1649330"/>
          </a:xfrm>
        </p:spPr>
        <p:txBody>
          <a:bodyPr rtlCol="0"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Pangram" panose="00000500000000000000" pitchFamily="50" charset="0"/>
              </a:rPr>
              <a:t>Output:</a:t>
            </a:r>
          </a:p>
          <a:p>
            <a:pPr marL="0" indent="0">
              <a:buNone/>
            </a:pPr>
            <a:r>
              <a:rPr lang="en-US" i="1" dirty="0">
                <a:latin typeface="Pangram Light" panose="00000400000000000000" pitchFamily="50" charset="0"/>
              </a:rPr>
              <a:t>#corridors are created that find the fastest route from the center of the function to the closest climbing points</a:t>
            </a:r>
          </a:p>
          <a:p>
            <a:pPr lvl="0"/>
            <a:r>
              <a:rPr lang="en-GB" dirty="0">
                <a:latin typeface="Pangram" panose="00000500000000000000" pitchFamily="50" charset="0"/>
              </a:rPr>
              <a:t>Shortest path </a:t>
            </a:r>
            <a:r>
              <a:rPr lang="en-GB" dirty="0">
                <a:latin typeface="Pangram Light" panose="00000400000000000000" pitchFamily="50" charset="0"/>
              </a:rPr>
              <a:t>(</a:t>
            </a:r>
            <a:r>
              <a:rPr lang="en-GB" i="1" dirty="0">
                <a:latin typeface="Pangram Light" panose="00000400000000000000" pitchFamily="50" charset="0"/>
              </a:rPr>
              <a:t>point3d, list</a:t>
            </a:r>
            <a:r>
              <a:rPr lang="en-GB" dirty="0">
                <a:latin typeface="Pangram Light" panose="00000400000000000000" pitchFamily="50" charset="0"/>
              </a:rPr>
              <a:t>) per main function</a:t>
            </a:r>
            <a:endParaRPr lang="en-NL" dirty="0">
              <a:latin typeface="Pangram Light" panose="00000400000000000000" pitchFamily="50" charset="0"/>
            </a:endParaRPr>
          </a:p>
          <a:p>
            <a:pPr lvl="0"/>
            <a:r>
              <a:rPr lang="en-GB" dirty="0">
                <a:latin typeface="Pangram" panose="00000500000000000000" pitchFamily="50" charset="0"/>
              </a:rPr>
              <a:t>Indices </a:t>
            </a:r>
            <a:r>
              <a:rPr lang="en-GB" dirty="0">
                <a:latin typeface="Pangram Light" panose="00000400000000000000" pitchFamily="50" charset="0"/>
              </a:rPr>
              <a:t>(</a:t>
            </a:r>
            <a:r>
              <a:rPr lang="en-GB" i="1" dirty="0">
                <a:latin typeface="Pangram Light" panose="00000400000000000000" pitchFamily="50" charset="0"/>
              </a:rPr>
              <a:t>int, list</a:t>
            </a:r>
            <a:r>
              <a:rPr lang="en-GB" dirty="0">
                <a:latin typeface="Pangram Light" panose="00000400000000000000" pitchFamily="50" charset="0"/>
              </a:rPr>
              <a:t>)</a:t>
            </a:r>
            <a:endParaRPr lang="en-NL" dirty="0">
              <a:latin typeface="Pangram Light" panose="00000400000000000000" pitchFamily="50" charset="0"/>
            </a:endParaRPr>
          </a:p>
          <a:p>
            <a:endParaRPr lang="en-US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E9F81B1-DC19-4E45-8151-8655C9EBB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23603"/>
            <a:ext cx="5912528" cy="443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831220-5706-477B-8149-AE5CE815A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517" y="0"/>
            <a:ext cx="5141287" cy="27619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E16084-454D-4ED8-8024-02834DA3EE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416" b="26820"/>
          <a:stretch/>
        </p:blipFill>
        <p:spPr>
          <a:xfrm>
            <a:off x="6629517" y="2164080"/>
            <a:ext cx="5141287" cy="12363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8E56AE-724D-4AB0-9055-35F1143C7B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204" b="25032"/>
          <a:stretch/>
        </p:blipFill>
        <p:spPr>
          <a:xfrm>
            <a:off x="6629517" y="3609976"/>
            <a:ext cx="5141287" cy="12363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B696DA-FBD5-499E-97B7-E93AE59D6B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888" b="26348"/>
          <a:stretch/>
        </p:blipFill>
        <p:spPr>
          <a:xfrm>
            <a:off x="6629517" y="5027297"/>
            <a:ext cx="5141287" cy="123634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399" y="299858"/>
            <a:ext cx="9601200" cy="936024"/>
          </a:xfrm>
        </p:spPr>
        <p:txBody>
          <a:bodyPr rtlCol="0"/>
          <a:lstStyle/>
          <a:p>
            <a:r>
              <a:rPr lang="nl-NL" dirty="0">
                <a:latin typeface="Pangram Light" panose="00000400000000000000" pitchFamily="50" charset="0"/>
              </a:rPr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AB733-684A-465B-8426-E8D6BD3B7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2124076"/>
            <a:ext cx="6391276" cy="4276724"/>
          </a:xfrm>
        </p:spPr>
        <p:txBody>
          <a:bodyPr>
            <a:normAutofit/>
          </a:bodyPr>
          <a:lstStyle/>
          <a:p>
            <a:r>
              <a:rPr lang="en-GB" dirty="0">
                <a:latin typeface="Pangram Light" panose="00000400000000000000" pitchFamily="50" charset="0"/>
              </a:rPr>
              <a:t>Input: lists containing the voxels of each function</a:t>
            </a:r>
          </a:p>
          <a:p>
            <a:pPr lvl="1"/>
            <a:r>
              <a:rPr lang="en-GB" dirty="0">
                <a:latin typeface="Pangram Light" panose="00000400000000000000" pitchFamily="50" charset="0"/>
              </a:rPr>
              <a:t>Get the </a:t>
            </a:r>
            <a:r>
              <a:rPr lang="en-GB" dirty="0" err="1">
                <a:latin typeface="Pangram" panose="00000500000000000000" pitchFamily="50" charset="0"/>
              </a:rPr>
              <a:t>centerpoints</a:t>
            </a:r>
            <a:endParaRPr lang="en-GB" dirty="0">
              <a:latin typeface="Pangram" panose="00000500000000000000" pitchFamily="50" charset="0"/>
            </a:endParaRPr>
          </a:p>
          <a:p>
            <a:pPr lvl="1"/>
            <a:r>
              <a:rPr lang="en-GB" dirty="0">
                <a:latin typeface="Pangram Light" panose="00000400000000000000" pitchFamily="50" charset="0"/>
              </a:rPr>
              <a:t>Group the voxels into floors </a:t>
            </a:r>
            <a:r>
              <a:rPr lang="en-GB" dirty="0">
                <a:latin typeface="Pangram" panose="00000500000000000000" pitchFamily="50" charset="0"/>
              </a:rPr>
              <a:t>(equal z-</a:t>
            </a:r>
            <a:r>
              <a:rPr lang="en-GB" dirty="0" err="1">
                <a:latin typeface="Pangram" panose="00000500000000000000" pitchFamily="50" charset="0"/>
              </a:rPr>
              <a:t>coördinate</a:t>
            </a:r>
            <a:r>
              <a:rPr lang="en-GB" dirty="0">
                <a:latin typeface="Pangram" panose="00000500000000000000" pitchFamily="50" charset="0"/>
              </a:rPr>
              <a:t>)</a:t>
            </a:r>
          </a:p>
          <a:p>
            <a:pPr lvl="1"/>
            <a:r>
              <a:rPr lang="en-GB" dirty="0">
                <a:latin typeface="Pangram Light" panose="00000400000000000000" pitchFamily="50" charset="0"/>
              </a:rPr>
              <a:t>Take the </a:t>
            </a:r>
            <a:r>
              <a:rPr lang="en-GB" dirty="0">
                <a:latin typeface="Pangram" panose="00000500000000000000" pitchFamily="50" charset="0"/>
              </a:rPr>
              <a:t>bottom face </a:t>
            </a:r>
            <a:r>
              <a:rPr lang="en-GB" dirty="0">
                <a:latin typeface="Pangram Light" panose="00000400000000000000" pitchFamily="50" charset="0"/>
              </a:rPr>
              <a:t>of each voxel (normal = (0,0,-1))</a:t>
            </a:r>
          </a:p>
          <a:p>
            <a:pPr lvl="1"/>
            <a:r>
              <a:rPr lang="en-GB" dirty="0">
                <a:latin typeface="Pangram Light" panose="00000400000000000000" pitchFamily="50" charset="0"/>
              </a:rPr>
              <a:t>Join these faces and take the </a:t>
            </a:r>
            <a:r>
              <a:rPr lang="en-GB" dirty="0">
                <a:latin typeface="Pangram" panose="00000500000000000000" pitchFamily="50" charset="0"/>
              </a:rPr>
              <a:t>outside edges</a:t>
            </a:r>
          </a:p>
          <a:p>
            <a:pPr lvl="1"/>
            <a:r>
              <a:rPr lang="en-GB" dirty="0">
                <a:latin typeface="Pangram" panose="00000500000000000000" pitchFamily="50" charset="0"/>
              </a:rPr>
              <a:t>Draw a curve </a:t>
            </a:r>
            <a:r>
              <a:rPr lang="en-GB" dirty="0">
                <a:latin typeface="Pangram Light" panose="00000400000000000000" pitchFamily="50" charset="0"/>
              </a:rPr>
              <a:t>through the </a:t>
            </a:r>
            <a:r>
              <a:rPr lang="en-GB" dirty="0" err="1">
                <a:latin typeface="Pangram Light" panose="00000400000000000000" pitchFamily="50" charset="0"/>
              </a:rPr>
              <a:t>controlpoints</a:t>
            </a:r>
            <a:endParaRPr lang="en-GB" dirty="0">
              <a:latin typeface="Pangram Light" panose="00000400000000000000" pitchFamily="50" charset="0"/>
            </a:endParaRPr>
          </a:p>
          <a:p>
            <a:pPr marL="274320" lvl="1" indent="0">
              <a:buNone/>
            </a:pPr>
            <a:endParaRPr lang="en-GB" dirty="0">
              <a:latin typeface="Pangram Light" panose="00000400000000000000" pitchFamily="50" charset="0"/>
            </a:endParaRPr>
          </a:p>
          <a:p>
            <a:pPr marL="274320" lvl="1" indent="0">
              <a:buNone/>
            </a:pPr>
            <a:endParaRPr lang="en-GB" dirty="0">
              <a:latin typeface="Pangram Light" panose="00000400000000000000" pitchFamily="50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9C8ED0E-569F-4646-9727-B980157EA0C1}"/>
              </a:ext>
            </a:extLst>
          </p:cNvPr>
          <p:cNvSpPr txBox="1">
            <a:spLocks/>
          </p:cNvSpPr>
          <p:nvPr/>
        </p:nvSpPr>
        <p:spPr>
          <a:xfrm>
            <a:off x="1295399" y="1373039"/>
            <a:ext cx="5105400" cy="2055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Pangram" panose="00000500000000000000" pitchFamily="50" charset="0"/>
              </a:rPr>
              <a:t>First: generating the floors</a:t>
            </a:r>
            <a:endParaRPr lang="en-GB" dirty="0">
              <a:latin typeface="Pangram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63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>
                <a:latin typeface="Pangram Light" panose="00000400000000000000" pitchFamily="50" charset="0"/>
              </a:rPr>
              <a:t>Design: </a:t>
            </a:r>
            <a:r>
              <a:rPr lang="nl-NL" dirty="0" err="1">
                <a:latin typeface="Pangram Light" panose="00000400000000000000" pitchFamily="50" charset="0"/>
              </a:rPr>
              <a:t>Facade</a:t>
            </a:r>
            <a:endParaRPr lang="nl-NL" dirty="0">
              <a:latin typeface="Pangram Light" panose="00000400000000000000" pitchFamily="50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5400" y="1510430"/>
            <a:ext cx="9601200" cy="4792716"/>
          </a:xfrm>
        </p:spPr>
        <p:txBody>
          <a:bodyPr rtlCol="0">
            <a:normAutofit/>
          </a:bodyPr>
          <a:lstStyle/>
          <a:p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Accentuating</a:t>
            </a: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the</a:t>
            </a: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 different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purposes</a:t>
            </a: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 of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the</a:t>
            </a: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 building,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and</a:t>
            </a: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the</a:t>
            </a: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 smart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network</a:t>
            </a: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 in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between</a:t>
            </a: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them</a:t>
            </a:r>
            <a:endParaRPr lang="nl-NL" sz="1600" dirty="0">
              <a:solidFill>
                <a:schemeClr val="tx2"/>
              </a:solidFill>
              <a:latin typeface="Pangram Light" panose="00000400000000000000" pitchFamily="50" charset="0"/>
            </a:endParaRPr>
          </a:p>
          <a:p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By</a:t>
            </a: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using</a:t>
            </a: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 different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materials</a:t>
            </a: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and</a:t>
            </a: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styles</a:t>
            </a: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for</a:t>
            </a: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 de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facade</a:t>
            </a:r>
            <a:endParaRPr lang="nl-NL" sz="1600" dirty="0">
              <a:solidFill>
                <a:schemeClr val="tx2"/>
              </a:solidFill>
              <a:latin typeface="Pangram Light" panose="00000400000000000000" pitchFamily="50" charset="0"/>
            </a:endParaRPr>
          </a:p>
        </p:txBody>
      </p:sp>
      <p:pic>
        <p:nvPicPr>
          <p:cNvPr id="5" name="Afbeelding 4" descr="Afbeelding met buiten, gebouw, lucht, weg&#10;&#10;Automatisch gegenereerde beschrijving">
            <a:extLst>
              <a:ext uri="{FF2B5EF4-FFF2-40B4-BE49-F238E27FC236}">
                <a16:creationId xmlns:a16="http://schemas.microsoft.com/office/drawing/2014/main" id="{504AD275-8AA0-485D-B62B-B35897F15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29" y="2661705"/>
            <a:ext cx="6374671" cy="3586313"/>
          </a:xfrm>
          <a:prstGeom prst="rect">
            <a:avLst/>
          </a:prstGeom>
        </p:spPr>
      </p:pic>
      <p:pic>
        <p:nvPicPr>
          <p:cNvPr id="7" name="Afbeelding 6" descr="Afbeelding met buiten, lucht, boot, water&#10;&#10;Automatisch gegenereerde beschrijving">
            <a:extLst>
              <a:ext uri="{FF2B5EF4-FFF2-40B4-BE49-F238E27FC236}">
                <a16:creationId xmlns:a16="http://schemas.microsoft.com/office/drawing/2014/main" id="{48F4CBD2-6FA4-46FF-81EC-ED88CD169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430" y="2739925"/>
            <a:ext cx="5259928" cy="350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8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>
                <a:latin typeface="Pangram Light" panose="00000400000000000000" pitchFamily="50" charset="0"/>
              </a:rPr>
              <a:t>Design: </a:t>
            </a:r>
            <a:r>
              <a:rPr lang="nl-NL" dirty="0" err="1">
                <a:latin typeface="Pangram Light" panose="00000400000000000000" pitchFamily="50" charset="0"/>
              </a:rPr>
              <a:t>Facade</a:t>
            </a:r>
            <a:endParaRPr lang="nl-NL" dirty="0">
              <a:latin typeface="Pangram Light" panose="00000400000000000000" pitchFamily="50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5400" y="1510430"/>
            <a:ext cx="9601200" cy="479271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Student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housing</a:t>
            </a: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: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colourful</a:t>
            </a: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facade</a:t>
            </a:r>
            <a:endParaRPr lang="nl-NL" sz="1600" dirty="0">
              <a:solidFill>
                <a:schemeClr val="tx2"/>
              </a:solidFill>
              <a:latin typeface="Pangram Light" panose="00000400000000000000" pitchFamily="50" charset="0"/>
            </a:endParaRPr>
          </a:p>
          <a:p>
            <a:pPr marL="0" indent="0">
              <a:buNone/>
            </a:pPr>
            <a:endParaRPr lang="nl-NL" sz="1600" dirty="0">
              <a:solidFill>
                <a:schemeClr val="tx2"/>
              </a:solidFill>
              <a:latin typeface="Pangram Light" panose="00000400000000000000" pitchFamily="50" charset="0"/>
            </a:endParaRPr>
          </a:p>
        </p:txBody>
      </p:sp>
      <p:pic>
        <p:nvPicPr>
          <p:cNvPr id="6" name="Afbeelding 5" descr="Afbeelding met lucht&#10;&#10;Automatisch gegenereerde beschrijving">
            <a:extLst>
              <a:ext uri="{FF2B5EF4-FFF2-40B4-BE49-F238E27FC236}">
                <a16:creationId xmlns:a16="http://schemas.microsoft.com/office/drawing/2014/main" id="{27D243C1-C052-499B-A070-EC734CAD1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143" y="3411812"/>
            <a:ext cx="5013943" cy="3170980"/>
          </a:xfrm>
          <a:prstGeom prst="rect">
            <a:avLst/>
          </a:prstGeom>
        </p:spPr>
      </p:pic>
      <p:pic>
        <p:nvPicPr>
          <p:cNvPr id="9" name="Afbeelding 8" descr="Afbeelding met buiten, lucht, boom, gebouw&#10;&#10;Automatisch gegenereerde beschrijving">
            <a:extLst>
              <a:ext uri="{FF2B5EF4-FFF2-40B4-BE49-F238E27FC236}">
                <a16:creationId xmlns:a16="http://schemas.microsoft.com/office/drawing/2014/main" id="{11E2D213-D582-4DB8-91A4-505BB0051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13" y="2754984"/>
            <a:ext cx="5103743" cy="3827807"/>
          </a:xfrm>
          <a:prstGeom prst="rect">
            <a:avLst/>
          </a:prstGeom>
        </p:spPr>
      </p:pic>
      <p:pic>
        <p:nvPicPr>
          <p:cNvPr id="11" name="Afbeelding 10" descr="Afbeelding met gebouw, buiten&#10;&#10;Automatisch gegenereerde beschrijving">
            <a:extLst>
              <a:ext uri="{FF2B5EF4-FFF2-40B4-BE49-F238E27FC236}">
                <a16:creationId xmlns:a16="http://schemas.microsoft.com/office/drawing/2014/main" id="{75EB04C2-7863-4F9C-8602-1CC1F4EF0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066" y="275208"/>
            <a:ext cx="4605020" cy="306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9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B5FAE-00A2-4AA9-A0E4-EAD9EC6E8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5400" y="1510430"/>
            <a:ext cx="9601200" cy="5347570"/>
          </a:xfrm>
        </p:spPr>
        <p:txBody>
          <a:bodyPr rtlCol="0">
            <a:normAutofit/>
          </a:bodyPr>
          <a:lstStyle/>
          <a:p>
            <a:r>
              <a:rPr lang="nl-NL" sz="1400" dirty="0">
                <a:latin typeface="Pangram Light" panose="00000400000000000000" pitchFamily="50" charset="0"/>
              </a:rPr>
              <a:t>Concept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</a:t>
            </a:r>
          </a:p>
          <a:p>
            <a:r>
              <a:rPr lang="nl-NL" sz="1400" b="1" dirty="0" err="1">
                <a:latin typeface="Pangram Light" panose="00000400000000000000" pitchFamily="50" charset="0"/>
              </a:rPr>
              <a:t>Voxelisation</a:t>
            </a:r>
            <a:r>
              <a:rPr lang="nl-NL" sz="1400" b="1" dirty="0">
                <a:latin typeface="Pangram Light" panose="00000400000000000000" pitchFamily="50" charset="0"/>
              </a:rPr>
              <a:t> of </a:t>
            </a:r>
            <a:r>
              <a:rPr lang="nl-NL" sz="1400" b="1" dirty="0" err="1">
                <a:latin typeface="Pangram Light" panose="00000400000000000000" pitchFamily="50" charset="0"/>
              </a:rPr>
              <a:t>the</a:t>
            </a:r>
            <a:r>
              <a:rPr lang="nl-NL" sz="1400" b="1" dirty="0">
                <a:latin typeface="Pangram Light" panose="00000400000000000000" pitchFamily="50" charset="0"/>
              </a:rPr>
              <a:t> building plot</a:t>
            </a:r>
          </a:p>
          <a:p>
            <a:r>
              <a:rPr lang="nl-NL" sz="1400" dirty="0">
                <a:latin typeface="Pangram Light" panose="00000400000000000000" pitchFamily="50" charset="0"/>
              </a:rPr>
              <a:t>Solar </a:t>
            </a:r>
            <a:r>
              <a:rPr lang="nl-NL" sz="1400" dirty="0" err="1">
                <a:latin typeface="Pangram Light" panose="00000400000000000000" pitchFamily="50" charset="0"/>
              </a:rPr>
              <a:t>envelope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Graph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relaxation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Noise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Shadow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en-GB" sz="1400" dirty="0">
                <a:latin typeface="Pangram Light" panose="00000400000000000000" pitchFamily="50" charset="0"/>
              </a:rPr>
              <a:t>F</a:t>
            </a:r>
            <a:r>
              <a:rPr lang="nl-NL" sz="1400" dirty="0" err="1">
                <a:latin typeface="Pangram Light" panose="00000400000000000000" pitchFamily="50" charset="0"/>
              </a:rPr>
              <a:t>unction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Growing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>
                <a:latin typeface="Pangram Light" panose="00000400000000000000" pitchFamily="50" charset="0"/>
              </a:rPr>
              <a:t>Design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Path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finding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pPr marL="0" indent="0">
              <a:buNone/>
            </a:pPr>
            <a:endParaRPr lang="nl-NL" sz="1800" dirty="0">
              <a:latin typeface="Pangram Light" panose="00000400000000000000" pitchFamily="50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FC5C79A-2092-49A5-BF94-D9EE5EB6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>
            <a:normAutofit/>
          </a:bodyPr>
          <a:lstStyle/>
          <a:p>
            <a:pPr rtl="0"/>
            <a:r>
              <a:rPr lang="nl-NL" b="0" dirty="0" err="1">
                <a:latin typeface="Pangram Light" panose="00000400000000000000" pitchFamily="50" charset="0"/>
              </a:rPr>
              <a:t>Overview</a:t>
            </a:r>
            <a:r>
              <a:rPr lang="nl-NL" b="0" dirty="0">
                <a:latin typeface="Pangram Light" panose="00000400000000000000" pitchFamily="50" charset="0"/>
              </a:rPr>
              <a:t> of </a:t>
            </a:r>
            <a:r>
              <a:rPr lang="nl-NL" b="0" dirty="0" err="1">
                <a:latin typeface="Pangram Light" panose="00000400000000000000" pitchFamily="50" charset="0"/>
              </a:rPr>
              <a:t>the</a:t>
            </a:r>
            <a:r>
              <a:rPr lang="nl-NL" b="0" dirty="0">
                <a:latin typeface="Pangram Light" panose="00000400000000000000" pitchFamily="50" charset="0"/>
              </a:rPr>
              <a:t> </a:t>
            </a:r>
            <a:r>
              <a:rPr lang="nl-NL" b="0" dirty="0" err="1">
                <a:latin typeface="Pangram Light" panose="00000400000000000000" pitchFamily="50" charset="0"/>
              </a:rPr>
              <a:t>process</a:t>
            </a:r>
            <a:endParaRPr lang="nl-NL" b="0" dirty="0">
              <a:latin typeface="Pangram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75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>
                <a:latin typeface="Pangram Light" panose="00000400000000000000" pitchFamily="50" charset="0"/>
              </a:rPr>
              <a:t>Design: </a:t>
            </a:r>
            <a:r>
              <a:rPr lang="nl-NL" dirty="0" err="1">
                <a:latin typeface="Pangram Light" panose="00000400000000000000" pitchFamily="50" charset="0"/>
              </a:rPr>
              <a:t>Facade</a:t>
            </a:r>
            <a:endParaRPr lang="nl-NL" dirty="0">
              <a:latin typeface="Pangram Light" panose="00000400000000000000" pitchFamily="50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5400" y="1510430"/>
            <a:ext cx="9601200" cy="479271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Assisted</a:t>
            </a: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 living: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greenery</a:t>
            </a: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and</a:t>
            </a: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balconies</a:t>
            </a:r>
            <a:endParaRPr lang="nl-NL" sz="1600" dirty="0">
              <a:solidFill>
                <a:schemeClr val="tx2"/>
              </a:solidFill>
              <a:latin typeface="Pangram Light" panose="00000400000000000000" pitchFamily="50" charset="0"/>
            </a:endParaRPr>
          </a:p>
          <a:p>
            <a:pPr marL="0" indent="0">
              <a:buNone/>
            </a:pPr>
            <a:endParaRPr lang="nl-NL" sz="1600" dirty="0">
              <a:solidFill>
                <a:schemeClr val="tx2"/>
              </a:solidFill>
              <a:latin typeface="Pangram Light" panose="00000400000000000000" pitchFamily="50" charset="0"/>
            </a:endParaRPr>
          </a:p>
        </p:txBody>
      </p:sp>
      <p:pic>
        <p:nvPicPr>
          <p:cNvPr id="5" name="Afbeelding 4" descr="Afbeelding met boom, lucht, gebouw, buiten&#10;&#10;Automatisch gegenereerde beschrijving">
            <a:extLst>
              <a:ext uri="{FF2B5EF4-FFF2-40B4-BE49-F238E27FC236}">
                <a16:creationId xmlns:a16="http://schemas.microsoft.com/office/drawing/2014/main" id="{8E461F83-6EE2-4DF5-931D-FD31AA268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346" y="2616673"/>
            <a:ext cx="5097040" cy="3584918"/>
          </a:xfrm>
          <a:prstGeom prst="rect">
            <a:avLst/>
          </a:prstGeom>
        </p:spPr>
      </p:pic>
      <p:pic>
        <p:nvPicPr>
          <p:cNvPr id="8" name="Afbeelding 7" descr="Afbeelding met buiten, boom, gebouw, lucht&#10;&#10;Automatisch gegenereerde beschrijving">
            <a:extLst>
              <a:ext uri="{FF2B5EF4-FFF2-40B4-BE49-F238E27FC236}">
                <a16:creationId xmlns:a16="http://schemas.microsoft.com/office/drawing/2014/main" id="{E5C435B4-1568-4B03-B6B2-3D0255F9B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14" y="2616673"/>
            <a:ext cx="5763986" cy="358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1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>
                <a:latin typeface="Pangram Light" panose="00000400000000000000" pitchFamily="50" charset="0"/>
              </a:rPr>
              <a:t>Design: </a:t>
            </a:r>
            <a:r>
              <a:rPr lang="nl-NL" dirty="0" err="1">
                <a:latin typeface="Pangram Light" panose="00000400000000000000" pitchFamily="50" charset="0"/>
              </a:rPr>
              <a:t>Facade</a:t>
            </a:r>
            <a:endParaRPr lang="nl-NL" dirty="0">
              <a:latin typeface="Pangram Light" panose="00000400000000000000" pitchFamily="50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5400" y="1510430"/>
            <a:ext cx="9601200" cy="479271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Starters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housing</a:t>
            </a: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: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balconies</a:t>
            </a: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with</a:t>
            </a: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enough</a:t>
            </a: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 privacy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and</a:t>
            </a: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 a more standard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facade</a:t>
            </a:r>
            <a:endParaRPr lang="nl-NL" sz="1600" dirty="0">
              <a:solidFill>
                <a:schemeClr val="tx2"/>
              </a:solidFill>
              <a:latin typeface="Pangram Light" panose="00000400000000000000" pitchFamily="50" charset="0"/>
            </a:endParaRPr>
          </a:p>
          <a:p>
            <a:pPr marL="0" indent="0">
              <a:buNone/>
            </a:pPr>
            <a:endParaRPr lang="nl-NL" sz="1600" dirty="0">
              <a:solidFill>
                <a:schemeClr val="tx2"/>
              </a:solidFill>
              <a:latin typeface="Pangram Light" panose="00000400000000000000" pitchFamily="50" charset="0"/>
            </a:endParaRPr>
          </a:p>
        </p:txBody>
      </p:sp>
      <p:pic>
        <p:nvPicPr>
          <p:cNvPr id="6" name="Afbeelding 5" descr="Afbeelding met gebouw, buiten, weg, lucht&#10;&#10;Automatisch gegenereerde beschrijving">
            <a:extLst>
              <a:ext uri="{FF2B5EF4-FFF2-40B4-BE49-F238E27FC236}">
                <a16:creationId xmlns:a16="http://schemas.microsoft.com/office/drawing/2014/main" id="{B798F5DF-8B84-4915-9938-57C9E666A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100943"/>
            <a:ext cx="3067526" cy="4125686"/>
          </a:xfrm>
          <a:prstGeom prst="rect">
            <a:avLst/>
          </a:prstGeom>
        </p:spPr>
      </p:pic>
      <p:pic>
        <p:nvPicPr>
          <p:cNvPr id="9" name="Afbeelding 8" descr="Afbeelding met gebouw, buiten, lucht, weg&#10;&#10;Automatisch gegenereerde beschrijving">
            <a:extLst>
              <a:ext uri="{FF2B5EF4-FFF2-40B4-BE49-F238E27FC236}">
                <a16:creationId xmlns:a16="http://schemas.microsoft.com/office/drawing/2014/main" id="{371B5E21-D0A7-4B48-8E2E-543C1E643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217" y="2099357"/>
            <a:ext cx="5528326" cy="41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0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>
                <a:latin typeface="Pangram Light" panose="00000400000000000000" pitchFamily="50" charset="0"/>
              </a:rPr>
              <a:t>Design: </a:t>
            </a:r>
            <a:r>
              <a:rPr lang="nl-NL" dirty="0" err="1">
                <a:latin typeface="Pangram Light" panose="00000400000000000000" pitchFamily="50" charset="0"/>
              </a:rPr>
              <a:t>Facade</a:t>
            </a:r>
            <a:endParaRPr lang="nl-NL" dirty="0">
              <a:latin typeface="Pangram Light" panose="00000400000000000000" pitchFamily="50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5400" y="1510430"/>
            <a:ext cx="9601200" cy="479271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Atrium: big, open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and</a:t>
            </a: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approachable</a:t>
            </a:r>
            <a:r>
              <a:rPr lang="nl-NL" sz="1600" dirty="0">
                <a:solidFill>
                  <a:schemeClr val="tx2"/>
                </a:solidFill>
                <a:latin typeface="Pangram Light" panose="00000400000000000000" pitchFamily="50" charset="0"/>
              </a:rPr>
              <a:t> </a:t>
            </a:r>
            <a:r>
              <a:rPr lang="nl-NL" sz="1600" dirty="0" err="1">
                <a:solidFill>
                  <a:schemeClr val="tx2"/>
                </a:solidFill>
                <a:latin typeface="Pangram Light" panose="00000400000000000000" pitchFamily="50" charset="0"/>
              </a:rPr>
              <a:t>entrance</a:t>
            </a:r>
            <a:endParaRPr lang="nl-NL" sz="1600" dirty="0">
              <a:solidFill>
                <a:schemeClr val="tx2"/>
              </a:solidFill>
              <a:latin typeface="Pangram Light" panose="00000400000000000000" pitchFamily="50" charset="0"/>
            </a:endParaRPr>
          </a:p>
        </p:txBody>
      </p:sp>
      <p:pic>
        <p:nvPicPr>
          <p:cNvPr id="5" name="Afbeelding 4" descr="Afbeelding met gebouw, trein, binnen, zitten&#10;&#10;Automatisch gegenereerde beschrijving">
            <a:extLst>
              <a:ext uri="{FF2B5EF4-FFF2-40B4-BE49-F238E27FC236}">
                <a16:creationId xmlns:a16="http://schemas.microsoft.com/office/drawing/2014/main" id="{003103F9-4B69-4067-A990-591BA5774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555" y="248520"/>
            <a:ext cx="2993787" cy="2926544"/>
          </a:xfrm>
          <a:prstGeom prst="rect">
            <a:avLst/>
          </a:prstGeom>
        </p:spPr>
      </p:pic>
      <p:pic>
        <p:nvPicPr>
          <p:cNvPr id="8" name="Afbeelding 7" descr="Afbeelding met gebouw, buiten, lucht, hek&#10;&#10;Automatisch gegenereerde beschrijving">
            <a:extLst>
              <a:ext uri="{FF2B5EF4-FFF2-40B4-BE49-F238E27FC236}">
                <a16:creationId xmlns:a16="http://schemas.microsoft.com/office/drawing/2014/main" id="{A5A6536E-CEBC-4A22-AAB4-1D958F364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756" y="3258865"/>
            <a:ext cx="7036586" cy="3128082"/>
          </a:xfrm>
          <a:prstGeom prst="rect">
            <a:avLst/>
          </a:prstGeom>
        </p:spPr>
      </p:pic>
      <p:pic>
        <p:nvPicPr>
          <p:cNvPr id="11" name="Afbeelding 10" descr="Afbeelding met boom, buiten, gebouw, straat&#10;&#10;Automatisch gegenereerde beschrijving">
            <a:extLst>
              <a:ext uri="{FF2B5EF4-FFF2-40B4-BE49-F238E27FC236}">
                <a16:creationId xmlns:a16="http://schemas.microsoft.com/office/drawing/2014/main" id="{BAC659C0-169C-461A-B13B-28F7971B1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30" y="3235769"/>
            <a:ext cx="3918857" cy="317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8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Reflection</a:t>
            </a:r>
            <a:r>
              <a:rPr lang="nl-NL" dirty="0">
                <a:latin typeface="Pangram Light" panose="00000400000000000000" pitchFamily="50" charset="0"/>
              </a:rPr>
              <a:t> of </a:t>
            </a:r>
            <a:r>
              <a:rPr lang="nl-NL" dirty="0" err="1">
                <a:latin typeface="Pangram Light" panose="00000400000000000000" pitchFamily="50" charset="0"/>
              </a:rPr>
              <a:t>the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process</a:t>
            </a:r>
            <a:endParaRPr lang="nl-NL" dirty="0">
              <a:latin typeface="Pangram Light" panose="00000400000000000000" pitchFamily="50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5400" y="1510430"/>
            <a:ext cx="9601200" cy="479271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GB" sz="1800" dirty="0">
                <a:latin typeface="Pangram Light" panose="00000400000000000000" pitchFamily="50" charset="0"/>
              </a:rPr>
              <a:t>Most important: learned how to design using algorithms</a:t>
            </a:r>
          </a:p>
          <a:p>
            <a:pPr marL="0" indent="0">
              <a:buNone/>
            </a:pPr>
            <a:endParaRPr lang="en-GB" sz="1800" dirty="0">
              <a:latin typeface="Pangram Light" panose="00000400000000000000" pitchFamily="50" charset="0"/>
            </a:endParaRPr>
          </a:p>
          <a:p>
            <a:pPr marL="0" indent="0">
              <a:buNone/>
            </a:pPr>
            <a:r>
              <a:rPr lang="en-GB" sz="1800" dirty="0">
                <a:latin typeface="Pangram" panose="00000500000000000000" pitchFamily="50" charset="0"/>
              </a:rPr>
              <a:t>Challenges:</a:t>
            </a:r>
          </a:p>
          <a:p>
            <a:r>
              <a:rPr lang="en-GB" sz="1800" dirty="0">
                <a:latin typeface="Pangram Light" panose="00000400000000000000" pitchFamily="50" charset="0"/>
              </a:rPr>
              <a:t>Optimization</a:t>
            </a:r>
          </a:p>
          <a:p>
            <a:r>
              <a:rPr lang="en-GB" sz="1800" dirty="0">
                <a:latin typeface="Pangram Light" panose="00000400000000000000" pitchFamily="50" charset="0"/>
              </a:rPr>
              <a:t>A more defined &amp; integrated pathfinding algorithm</a:t>
            </a:r>
          </a:p>
          <a:p>
            <a:r>
              <a:rPr lang="en-GB" sz="1800" dirty="0">
                <a:latin typeface="Pangram Light" panose="00000400000000000000" pitchFamily="50" charset="0"/>
              </a:rPr>
              <a:t>Develop the interior (a more realistic floor plan)</a:t>
            </a:r>
          </a:p>
          <a:p>
            <a:endParaRPr lang="en-GB" sz="1800" dirty="0">
              <a:latin typeface="Pangram Light" panose="00000400000000000000" pitchFamily="50" charset="0"/>
            </a:endParaRPr>
          </a:p>
          <a:p>
            <a:endParaRPr lang="en-GB" sz="1800" dirty="0">
              <a:latin typeface="Pangram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22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43F6C3-BD55-492D-8A4D-9AB028609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91175" y="0"/>
            <a:ext cx="9601200" cy="936024"/>
          </a:xfrm>
        </p:spPr>
        <p:txBody>
          <a:bodyPr rtlCol="0"/>
          <a:lstStyle/>
          <a:p>
            <a:r>
              <a:rPr lang="nl-NL" dirty="0" err="1">
                <a:latin typeface="Pangram Light" panose="00000400000000000000" pitchFamily="50" charset="0"/>
              </a:rPr>
              <a:t>Thank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you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for</a:t>
            </a:r>
            <a:r>
              <a:rPr lang="nl-NL" dirty="0">
                <a:latin typeface="Pangram Light" panose="00000400000000000000" pitchFamily="50" charset="0"/>
              </a:rPr>
              <a:t> </a:t>
            </a:r>
            <a:r>
              <a:rPr lang="nl-NL" dirty="0" err="1">
                <a:latin typeface="Pangram Light" panose="00000400000000000000" pitchFamily="50" charset="0"/>
              </a:rPr>
              <a:t>your</a:t>
            </a:r>
            <a:r>
              <a:rPr lang="nl-NL" dirty="0">
                <a:latin typeface="Pangram Light" panose="00000400000000000000" pitchFamily="50" charset="0"/>
              </a:rPr>
              <a:t> attention</a:t>
            </a:r>
          </a:p>
        </p:txBody>
      </p:sp>
    </p:spTree>
    <p:extLst>
      <p:ext uri="{BB962C8B-B14F-4D97-AF65-F5344CB8AC3E}">
        <p14:creationId xmlns:p14="http://schemas.microsoft.com/office/powerpoint/2010/main" val="323235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B5FAE-00A2-4AA9-A0E4-EAD9EC6E8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5400" y="1510430"/>
            <a:ext cx="9601200" cy="5347570"/>
          </a:xfrm>
        </p:spPr>
        <p:txBody>
          <a:bodyPr rtlCol="0">
            <a:normAutofit/>
          </a:bodyPr>
          <a:lstStyle/>
          <a:p>
            <a:r>
              <a:rPr lang="nl-NL" sz="1400" dirty="0">
                <a:latin typeface="Pangram Light" panose="00000400000000000000" pitchFamily="50" charset="0"/>
              </a:rPr>
              <a:t>Concept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Voxelisation</a:t>
            </a:r>
            <a:r>
              <a:rPr lang="nl-NL" sz="1400" dirty="0">
                <a:latin typeface="Pangram Light" panose="00000400000000000000" pitchFamily="50" charset="0"/>
              </a:rPr>
              <a:t>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plot</a:t>
            </a:r>
          </a:p>
          <a:p>
            <a:r>
              <a:rPr lang="nl-NL" sz="1400" b="1" dirty="0">
                <a:latin typeface="Pangram Light" panose="00000400000000000000" pitchFamily="50" charset="0"/>
              </a:rPr>
              <a:t>Solar </a:t>
            </a:r>
            <a:r>
              <a:rPr lang="nl-NL" sz="1400" b="1" dirty="0" err="1">
                <a:latin typeface="Pangram Light" panose="00000400000000000000" pitchFamily="50" charset="0"/>
              </a:rPr>
              <a:t>envelope</a:t>
            </a:r>
            <a:endParaRPr lang="nl-NL" sz="1400" b="1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Graph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relaxation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Noise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Shadow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en-GB" sz="1400" dirty="0">
                <a:latin typeface="Pangram Light" panose="00000400000000000000" pitchFamily="50" charset="0"/>
              </a:rPr>
              <a:t>F</a:t>
            </a:r>
            <a:r>
              <a:rPr lang="nl-NL" sz="1400" dirty="0" err="1">
                <a:latin typeface="Pangram Light" panose="00000400000000000000" pitchFamily="50" charset="0"/>
              </a:rPr>
              <a:t>unction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Growing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>
                <a:latin typeface="Pangram Light" panose="00000400000000000000" pitchFamily="50" charset="0"/>
              </a:rPr>
              <a:t>Design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Path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finding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pPr marL="0" indent="0">
              <a:buNone/>
            </a:pPr>
            <a:endParaRPr lang="nl-NL" sz="1800" dirty="0">
              <a:latin typeface="Pangram Light" panose="00000400000000000000" pitchFamily="50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40A4160-D7E0-4BC9-800C-8BDBCDCCD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>
            <a:normAutofit/>
          </a:bodyPr>
          <a:lstStyle/>
          <a:p>
            <a:pPr rtl="0"/>
            <a:r>
              <a:rPr lang="nl-NL" b="0" dirty="0" err="1">
                <a:latin typeface="Pangram Light" panose="00000400000000000000" pitchFamily="50" charset="0"/>
              </a:rPr>
              <a:t>Overview</a:t>
            </a:r>
            <a:r>
              <a:rPr lang="nl-NL" b="0" dirty="0">
                <a:latin typeface="Pangram Light" panose="00000400000000000000" pitchFamily="50" charset="0"/>
              </a:rPr>
              <a:t> of </a:t>
            </a:r>
            <a:r>
              <a:rPr lang="nl-NL" b="0" dirty="0" err="1">
                <a:latin typeface="Pangram Light" panose="00000400000000000000" pitchFamily="50" charset="0"/>
              </a:rPr>
              <a:t>the</a:t>
            </a:r>
            <a:r>
              <a:rPr lang="nl-NL" b="0" dirty="0">
                <a:latin typeface="Pangram Light" panose="00000400000000000000" pitchFamily="50" charset="0"/>
              </a:rPr>
              <a:t> </a:t>
            </a:r>
            <a:r>
              <a:rPr lang="nl-NL" b="0" dirty="0" err="1">
                <a:latin typeface="Pangram Light" panose="00000400000000000000" pitchFamily="50" charset="0"/>
              </a:rPr>
              <a:t>process</a:t>
            </a:r>
            <a:endParaRPr lang="nl-NL" b="0" dirty="0">
              <a:latin typeface="Pangram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8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B5FAE-00A2-4AA9-A0E4-EAD9EC6E8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5400" y="1510430"/>
            <a:ext cx="9601200" cy="5347570"/>
          </a:xfrm>
        </p:spPr>
        <p:txBody>
          <a:bodyPr rtlCol="0">
            <a:normAutofit/>
          </a:bodyPr>
          <a:lstStyle/>
          <a:p>
            <a:r>
              <a:rPr lang="nl-NL" sz="1400" dirty="0">
                <a:latin typeface="Pangram Light" panose="00000400000000000000" pitchFamily="50" charset="0"/>
              </a:rPr>
              <a:t>Concept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Voxelisation</a:t>
            </a:r>
            <a:r>
              <a:rPr lang="nl-NL" sz="1400" dirty="0">
                <a:latin typeface="Pangram Light" panose="00000400000000000000" pitchFamily="50" charset="0"/>
              </a:rPr>
              <a:t>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plot</a:t>
            </a:r>
          </a:p>
          <a:p>
            <a:r>
              <a:rPr lang="nl-NL" sz="1400" b="1" dirty="0">
                <a:latin typeface="Pangram Light" panose="00000400000000000000" pitchFamily="50" charset="0"/>
              </a:rPr>
              <a:t>Solar </a:t>
            </a:r>
            <a:r>
              <a:rPr lang="nl-NL" sz="1400" b="1" dirty="0" err="1">
                <a:latin typeface="Pangram Light" panose="00000400000000000000" pitchFamily="50" charset="0"/>
              </a:rPr>
              <a:t>envelope</a:t>
            </a:r>
            <a:endParaRPr lang="nl-NL" sz="1400" b="1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Graph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relaxation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Noise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Shadow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en-GB" sz="1400" dirty="0">
                <a:latin typeface="Pangram Light" panose="00000400000000000000" pitchFamily="50" charset="0"/>
              </a:rPr>
              <a:t>Function analysis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Growing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>
                <a:latin typeface="Pangram Light" panose="00000400000000000000" pitchFamily="50" charset="0"/>
              </a:rPr>
              <a:t>Design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Path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finding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pPr marL="0" indent="0">
              <a:buNone/>
            </a:pPr>
            <a:endParaRPr lang="nl-NL" sz="1800" dirty="0">
              <a:latin typeface="Pangram Light" panose="00000400000000000000" pitchFamily="50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081CC58-25B4-45AD-8FCB-5A3F74511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>
            <a:normAutofit/>
          </a:bodyPr>
          <a:lstStyle/>
          <a:p>
            <a:pPr rtl="0"/>
            <a:r>
              <a:rPr lang="nl-NL" b="0" dirty="0" err="1">
                <a:latin typeface="Pangram Light" panose="00000400000000000000" pitchFamily="50" charset="0"/>
              </a:rPr>
              <a:t>Overview</a:t>
            </a:r>
            <a:r>
              <a:rPr lang="nl-NL" b="0" dirty="0">
                <a:latin typeface="Pangram Light" panose="00000400000000000000" pitchFamily="50" charset="0"/>
              </a:rPr>
              <a:t> of </a:t>
            </a:r>
            <a:r>
              <a:rPr lang="nl-NL" b="0" dirty="0" err="1">
                <a:latin typeface="Pangram Light" panose="00000400000000000000" pitchFamily="50" charset="0"/>
              </a:rPr>
              <a:t>the</a:t>
            </a:r>
            <a:r>
              <a:rPr lang="nl-NL" b="0" dirty="0">
                <a:latin typeface="Pangram Light" panose="00000400000000000000" pitchFamily="50" charset="0"/>
              </a:rPr>
              <a:t> </a:t>
            </a:r>
            <a:r>
              <a:rPr lang="nl-NL" b="0" dirty="0" err="1">
                <a:latin typeface="Pangram Light" panose="00000400000000000000" pitchFamily="50" charset="0"/>
              </a:rPr>
              <a:t>process</a:t>
            </a:r>
            <a:endParaRPr lang="nl-NL" b="0" dirty="0">
              <a:latin typeface="Pangram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50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B5FAE-00A2-4AA9-A0E4-EAD9EC6E8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5400" y="1510430"/>
            <a:ext cx="9601200" cy="5347570"/>
          </a:xfrm>
        </p:spPr>
        <p:txBody>
          <a:bodyPr rtlCol="0">
            <a:normAutofit/>
          </a:bodyPr>
          <a:lstStyle/>
          <a:p>
            <a:r>
              <a:rPr lang="nl-NL" sz="1400" dirty="0">
                <a:latin typeface="Pangram Light" panose="00000400000000000000" pitchFamily="50" charset="0"/>
              </a:rPr>
              <a:t>Concept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Voxelisation</a:t>
            </a:r>
            <a:r>
              <a:rPr lang="nl-NL" sz="1400" dirty="0">
                <a:latin typeface="Pangram Light" panose="00000400000000000000" pitchFamily="50" charset="0"/>
              </a:rPr>
              <a:t> of </a:t>
            </a:r>
            <a:r>
              <a:rPr lang="nl-NL" sz="1400" dirty="0" err="1">
                <a:latin typeface="Pangram Light" panose="00000400000000000000" pitchFamily="50" charset="0"/>
              </a:rPr>
              <a:t>the</a:t>
            </a:r>
            <a:r>
              <a:rPr lang="nl-NL" sz="1400" dirty="0">
                <a:latin typeface="Pangram Light" panose="00000400000000000000" pitchFamily="50" charset="0"/>
              </a:rPr>
              <a:t> building plot</a:t>
            </a:r>
          </a:p>
          <a:p>
            <a:r>
              <a:rPr lang="nl-NL" sz="1400" b="1" dirty="0">
                <a:latin typeface="Pangram Light" panose="00000400000000000000" pitchFamily="50" charset="0"/>
              </a:rPr>
              <a:t>Solar </a:t>
            </a:r>
            <a:r>
              <a:rPr lang="nl-NL" sz="1400" b="1" dirty="0" err="1">
                <a:latin typeface="Pangram Light" panose="00000400000000000000" pitchFamily="50" charset="0"/>
              </a:rPr>
              <a:t>envelope</a:t>
            </a:r>
            <a:endParaRPr lang="nl-NL" sz="1400" b="1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Graph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relaxation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 err="1">
                <a:latin typeface="Pangram Light" panose="00000400000000000000" pitchFamily="50" charset="0"/>
              </a:rPr>
              <a:t>Noise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Shadow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en-GB" sz="1400" dirty="0">
                <a:latin typeface="Pangram Light" panose="00000400000000000000" pitchFamily="50" charset="0"/>
              </a:rPr>
              <a:t>F</a:t>
            </a:r>
            <a:r>
              <a:rPr lang="nl-NL" sz="1400" dirty="0" err="1">
                <a:latin typeface="Pangram Light" panose="00000400000000000000" pitchFamily="50" charset="0"/>
              </a:rPr>
              <a:t>unction</a:t>
            </a:r>
            <a:r>
              <a:rPr lang="nl-NL" sz="1400" dirty="0">
                <a:latin typeface="Pangram Light" panose="00000400000000000000" pitchFamily="50" charset="0"/>
              </a:rPr>
              <a:t> analysis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Growing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r>
              <a:rPr lang="nl-NL" sz="1400" dirty="0">
                <a:latin typeface="Pangram Light" panose="00000400000000000000" pitchFamily="50" charset="0"/>
              </a:rPr>
              <a:t>Design</a:t>
            </a:r>
          </a:p>
          <a:p>
            <a:r>
              <a:rPr lang="nl-NL" sz="1400" dirty="0" err="1">
                <a:latin typeface="Pangram Light" panose="00000400000000000000" pitchFamily="50" charset="0"/>
              </a:rPr>
              <a:t>Path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finding</a:t>
            </a:r>
            <a:r>
              <a:rPr lang="nl-NL" sz="1400" dirty="0">
                <a:latin typeface="Pangram Light" panose="00000400000000000000" pitchFamily="50" charset="0"/>
              </a:rPr>
              <a:t> </a:t>
            </a:r>
            <a:r>
              <a:rPr lang="nl-NL" sz="1400" dirty="0" err="1">
                <a:latin typeface="Pangram Light" panose="00000400000000000000" pitchFamily="50" charset="0"/>
              </a:rPr>
              <a:t>algorithm</a:t>
            </a:r>
            <a:endParaRPr lang="nl-NL" sz="1400" dirty="0">
              <a:latin typeface="Pangram Light" panose="00000400000000000000" pitchFamily="50" charset="0"/>
            </a:endParaRPr>
          </a:p>
          <a:p>
            <a:pPr marL="0" indent="0">
              <a:buNone/>
            </a:pPr>
            <a:endParaRPr lang="nl-NL" sz="1800" dirty="0">
              <a:latin typeface="Pangram Light" panose="00000400000000000000" pitchFamily="50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FA1A62D-8416-4C10-AAEC-0EB907E4A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75208"/>
            <a:ext cx="9601200" cy="936024"/>
          </a:xfrm>
        </p:spPr>
        <p:txBody>
          <a:bodyPr rtlCol="0">
            <a:normAutofit/>
          </a:bodyPr>
          <a:lstStyle/>
          <a:p>
            <a:pPr rtl="0"/>
            <a:r>
              <a:rPr lang="nl-NL" b="0" dirty="0" err="1">
                <a:latin typeface="Pangram Light" panose="00000400000000000000" pitchFamily="50" charset="0"/>
              </a:rPr>
              <a:t>Overview</a:t>
            </a:r>
            <a:r>
              <a:rPr lang="nl-NL" b="0" dirty="0">
                <a:latin typeface="Pangram Light" panose="00000400000000000000" pitchFamily="50" charset="0"/>
              </a:rPr>
              <a:t> of </a:t>
            </a:r>
            <a:r>
              <a:rPr lang="nl-NL" b="0" dirty="0" err="1">
                <a:latin typeface="Pangram Light" panose="00000400000000000000" pitchFamily="50" charset="0"/>
              </a:rPr>
              <a:t>the</a:t>
            </a:r>
            <a:r>
              <a:rPr lang="nl-NL" b="0" dirty="0">
                <a:latin typeface="Pangram Light" panose="00000400000000000000" pitchFamily="50" charset="0"/>
              </a:rPr>
              <a:t> </a:t>
            </a:r>
            <a:r>
              <a:rPr lang="nl-NL" b="0" dirty="0" err="1">
                <a:latin typeface="Pangram Light" panose="00000400000000000000" pitchFamily="50" charset="0"/>
              </a:rPr>
              <a:t>process</a:t>
            </a:r>
            <a:endParaRPr lang="nl-NL" b="0" dirty="0">
              <a:latin typeface="Pangram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54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uitraster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24_TF03031015" id="{578770A7-D8B3-48DF-B610-27C31013EE9D}" vid="{370CBE4E-E52D-42F7-814A-E50D5C1CEF17}"/>
    </a:ext>
  </a:extLst>
</a:theme>
</file>

<file path=ppt/theme/theme2.xml><?xml version="1.0" encoding="utf-8"?>
<a:theme xmlns:a="http://schemas.openxmlformats.org/drawingml/2006/main" name="Office-thema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Zakelijke ruitraster-presentatie (breedbeeld)</Template>
  <TotalTime>793</TotalTime>
  <Words>2302</Words>
  <Application>Microsoft Office PowerPoint</Application>
  <PresentationFormat>Breedbeeld</PresentationFormat>
  <Paragraphs>528</Paragraphs>
  <Slides>64</Slides>
  <Notes>64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64</vt:i4>
      </vt:variant>
    </vt:vector>
  </HeadingPairs>
  <TitlesOfParts>
    <vt:vector size="68" baseType="lpstr">
      <vt:lpstr>Arial</vt:lpstr>
      <vt:lpstr>Pangram</vt:lpstr>
      <vt:lpstr>Pangram Light</vt:lpstr>
      <vt:lpstr>Ruitraster 16x9</vt:lpstr>
      <vt:lpstr>Computational Design Studio: Piece of Cake</vt:lpstr>
      <vt:lpstr>Summary</vt:lpstr>
      <vt:lpstr>Overview of the process: simplified flowchart</vt:lpstr>
      <vt:lpstr>Overview of the process: development of the building</vt:lpstr>
      <vt:lpstr>Overview of the process</vt:lpstr>
      <vt:lpstr>Overview of the process</vt:lpstr>
      <vt:lpstr>Overview of the process</vt:lpstr>
      <vt:lpstr>Overview of the process</vt:lpstr>
      <vt:lpstr>Overview of the process</vt:lpstr>
      <vt:lpstr>Overview of the process</vt:lpstr>
      <vt:lpstr>Overview of the process</vt:lpstr>
      <vt:lpstr>Overview of the process</vt:lpstr>
      <vt:lpstr>Overview of the process</vt:lpstr>
      <vt:lpstr>Overview of the process</vt:lpstr>
      <vt:lpstr>Overview of the process</vt:lpstr>
      <vt:lpstr>Overview of the process</vt:lpstr>
      <vt:lpstr>Overview of the process</vt:lpstr>
      <vt:lpstr>Overview of the process</vt:lpstr>
      <vt:lpstr>Overview of the process</vt:lpstr>
      <vt:lpstr>Overview of the process</vt:lpstr>
      <vt:lpstr>Overview of the process</vt:lpstr>
      <vt:lpstr>Voxelisation of the building plot</vt:lpstr>
      <vt:lpstr>Solar envelope</vt:lpstr>
      <vt:lpstr>Solar envelope</vt:lpstr>
      <vt:lpstr>Graph relaxation</vt:lpstr>
      <vt:lpstr>Shadow analysis</vt:lpstr>
      <vt:lpstr>Noise analysis</vt:lpstr>
      <vt:lpstr>Growing Algorithm: pseudocode</vt:lpstr>
      <vt:lpstr>Growing Algorithm: pseudocode</vt:lpstr>
      <vt:lpstr>Growing Algorithm: pseudocode</vt:lpstr>
      <vt:lpstr>Growing Algorithm: pseudocode</vt:lpstr>
      <vt:lpstr>Growing Algorithm: pseudocode</vt:lpstr>
      <vt:lpstr>Growing Algorithm: pseudocode</vt:lpstr>
      <vt:lpstr>Growing Algorithm: pseudocode</vt:lpstr>
      <vt:lpstr>Growing Algorithm: pseudocode</vt:lpstr>
      <vt:lpstr>Growing Algorithm: pseudocode</vt:lpstr>
      <vt:lpstr>Growing Algorithm: pseudocode</vt:lpstr>
      <vt:lpstr>Growing Algorithm</vt:lpstr>
      <vt:lpstr>Growing Algorithm: final result</vt:lpstr>
      <vt:lpstr>Growing Algorithm: final result</vt:lpstr>
      <vt:lpstr>Growing Algorithm: flexibility</vt:lpstr>
      <vt:lpstr>Growing Algorithm: flexibility</vt:lpstr>
      <vt:lpstr>Growing Algorithm: flexibility</vt:lpstr>
      <vt:lpstr>Final surfaces of the functions</vt:lpstr>
      <vt:lpstr>Path finding algorithm</vt:lpstr>
      <vt:lpstr>Pathfinding algorithm: find removed points</vt:lpstr>
      <vt:lpstr>Pathfinding algorithm: find removed points</vt:lpstr>
      <vt:lpstr>Pathfinding algorithm: find removed points</vt:lpstr>
      <vt:lpstr>Pathfinding algorithm: deconstructing the points</vt:lpstr>
      <vt:lpstr>Pathfinding algorithm: creating the input</vt:lpstr>
      <vt:lpstr>Pathfinding algorithm: pseudocode</vt:lpstr>
      <vt:lpstr>Pathfinding algorithm: pseudocode</vt:lpstr>
      <vt:lpstr>Pathfinding algorithm: pseudocode</vt:lpstr>
      <vt:lpstr>Pathfinding algorithm: pseudocode</vt:lpstr>
      <vt:lpstr>Pathfinding algorithm: pseudocode</vt:lpstr>
      <vt:lpstr>Pathfinding algorithm: pseudocode</vt:lpstr>
      <vt:lpstr>Design</vt:lpstr>
      <vt:lpstr>Design: Facade</vt:lpstr>
      <vt:lpstr>Design: Facade</vt:lpstr>
      <vt:lpstr>Design: Facade</vt:lpstr>
      <vt:lpstr>Design: Facade</vt:lpstr>
      <vt:lpstr>Design: Facade</vt:lpstr>
      <vt:lpstr>Reflection of the process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Design Studio: final presentation</dc:title>
  <dc:creator>Fé van Lookeren</dc:creator>
  <cp:lastModifiedBy>Fé van Lookeren</cp:lastModifiedBy>
  <cp:revision>67</cp:revision>
  <dcterms:created xsi:type="dcterms:W3CDTF">2019-01-21T12:19:39Z</dcterms:created>
  <dcterms:modified xsi:type="dcterms:W3CDTF">2019-01-24T15:28:21Z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